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0" r:id="rId5"/>
    <p:sldId id="261" r:id="rId6"/>
    <p:sldId id="282" r:id="rId7"/>
    <p:sldId id="262" r:id="rId8"/>
    <p:sldId id="263" r:id="rId9"/>
    <p:sldId id="283" r:id="rId10"/>
    <p:sldId id="264" r:id="rId11"/>
    <p:sldId id="284" r:id="rId12"/>
    <p:sldId id="265" r:id="rId13"/>
    <p:sldId id="285" r:id="rId14"/>
    <p:sldId id="286" r:id="rId15"/>
    <p:sldId id="287" r:id="rId16"/>
    <p:sldId id="288" r:id="rId17"/>
    <p:sldId id="289" r:id="rId18"/>
    <p:sldId id="290" r:id="rId19"/>
    <p:sldId id="291" r:id="rId20"/>
    <p:sldId id="292" r:id="rId21"/>
    <p:sldId id="293" r:id="rId22"/>
    <p:sldId id="266" r:id="rId23"/>
    <p:sldId id="294" r:id="rId24"/>
    <p:sldId id="267" r:id="rId25"/>
    <p:sldId id="297" r:id="rId26"/>
    <p:sldId id="296" r:id="rId27"/>
    <p:sldId id="295" r:id="rId28"/>
    <p:sldId id="268" r:id="rId29"/>
    <p:sldId id="299" r:id="rId30"/>
    <p:sldId id="29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8" d="100"/>
          <a:sy n="78" d="100"/>
        </p:scale>
        <p:origin x="77" y="2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C4800D7-4587-48E6-9FA6-446157813AE4}" type="datetimeFigureOut">
              <a:rPr lang="en-US" smtClean="0"/>
              <a:t>08/10/2022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82D7FE-4C99-4D47-B7AA-2FF54ADD4745}" type="slidenum">
              <a:rPr lang="en-US" smtClean="0"/>
              <a:t>‹#›</a:t>
            </a:fld>
            <a:endParaRPr lang="en-US"/>
          </a:p>
        </p:txBody>
      </p:sp>
    </p:spTree>
    <p:extLst>
      <p:ext uri="{BB962C8B-B14F-4D97-AF65-F5344CB8AC3E}">
        <p14:creationId xmlns:p14="http://schemas.microsoft.com/office/powerpoint/2010/main" val="8689808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4800D7-4587-48E6-9FA6-446157813AE4}" type="datetimeFigureOut">
              <a:rPr lang="en-US" smtClean="0"/>
              <a:t>08/10/2022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82D7FE-4C99-4D47-B7AA-2FF54ADD4745}" type="slidenum">
              <a:rPr lang="en-US" smtClean="0"/>
              <a:t>‹#›</a:t>
            </a:fld>
            <a:endParaRPr lang="en-US"/>
          </a:p>
        </p:txBody>
      </p:sp>
    </p:spTree>
    <p:extLst>
      <p:ext uri="{BB962C8B-B14F-4D97-AF65-F5344CB8AC3E}">
        <p14:creationId xmlns:p14="http://schemas.microsoft.com/office/powerpoint/2010/main" val="40183257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4800D7-4587-48E6-9FA6-446157813AE4}" type="datetimeFigureOut">
              <a:rPr lang="en-US" smtClean="0"/>
              <a:t>08/10/2022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82D7FE-4C99-4D47-B7AA-2FF54ADD4745}" type="slidenum">
              <a:rPr lang="en-US" smtClean="0"/>
              <a:t>‹#›</a:t>
            </a:fld>
            <a:endParaRPr lang="en-US"/>
          </a:p>
        </p:txBody>
      </p:sp>
    </p:spTree>
    <p:extLst>
      <p:ext uri="{BB962C8B-B14F-4D97-AF65-F5344CB8AC3E}">
        <p14:creationId xmlns:p14="http://schemas.microsoft.com/office/powerpoint/2010/main" val="2745634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4800D7-4587-48E6-9FA6-446157813AE4}" type="datetimeFigureOut">
              <a:rPr lang="en-US" smtClean="0"/>
              <a:t>08/10/2022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82D7FE-4C99-4D47-B7AA-2FF54ADD4745}" type="slidenum">
              <a:rPr lang="en-US" smtClean="0"/>
              <a:t>‹#›</a:t>
            </a:fld>
            <a:endParaRPr lang="en-US"/>
          </a:p>
        </p:txBody>
      </p:sp>
    </p:spTree>
    <p:extLst>
      <p:ext uri="{BB962C8B-B14F-4D97-AF65-F5344CB8AC3E}">
        <p14:creationId xmlns:p14="http://schemas.microsoft.com/office/powerpoint/2010/main" val="2652390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C4800D7-4587-48E6-9FA6-446157813AE4}" type="datetimeFigureOut">
              <a:rPr lang="en-US" smtClean="0"/>
              <a:t>08/10/2022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82D7FE-4C99-4D47-B7AA-2FF54ADD4745}" type="slidenum">
              <a:rPr lang="en-US" smtClean="0"/>
              <a:t>‹#›</a:t>
            </a:fld>
            <a:endParaRPr lang="en-US"/>
          </a:p>
        </p:txBody>
      </p:sp>
    </p:spTree>
    <p:extLst>
      <p:ext uri="{BB962C8B-B14F-4D97-AF65-F5344CB8AC3E}">
        <p14:creationId xmlns:p14="http://schemas.microsoft.com/office/powerpoint/2010/main" val="2901482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C4800D7-4587-48E6-9FA6-446157813AE4}" type="datetimeFigureOut">
              <a:rPr lang="en-US" smtClean="0"/>
              <a:t>08/10/2022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82D7FE-4C99-4D47-B7AA-2FF54ADD4745}" type="slidenum">
              <a:rPr lang="en-US" smtClean="0"/>
              <a:t>‹#›</a:t>
            </a:fld>
            <a:endParaRPr lang="en-US"/>
          </a:p>
        </p:txBody>
      </p:sp>
    </p:spTree>
    <p:extLst>
      <p:ext uri="{BB962C8B-B14F-4D97-AF65-F5344CB8AC3E}">
        <p14:creationId xmlns:p14="http://schemas.microsoft.com/office/powerpoint/2010/main" val="3495676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C4800D7-4587-48E6-9FA6-446157813AE4}" type="datetimeFigureOut">
              <a:rPr lang="en-US" smtClean="0"/>
              <a:t>08/10/2022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82D7FE-4C99-4D47-B7AA-2FF54ADD4745}" type="slidenum">
              <a:rPr lang="en-US" smtClean="0"/>
              <a:t>‹#›</a:t>
            </a:fld>
            <a:endParaRPr lang="en-US"/>
          </a:p>
        </p:txBody>
      </p:sp>
    </p:spTree>
    <p:extLst>
      <p:ext uri="{BB962C8B-B14F-4D97-AF65-F5344CB8AC3E}">
        <p14:creationId xmlns:p14="http://schemas.microsoft.com/office/powerpoint/2010/main" val="13697681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C4800D7-4587-48E6-9FA6-446157813AE4}" type="datetimeFigureOut">
              <a:rPr lang="en-US" smtClean="0"/>
              <a:t>08/10/2022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82D7FE-4C99-4D47-B7AA-2FF54ADD4745}" type="slidenum">
              <a:rPr lang="en-US" smtClean="0"/>
              <a:t>‹#›</a:t>
            </a:fld>
            <a:endParaRPr lang="en-US"/>
          </a:p>
        </p:txBody>
      </p:sp>
    </p:spTree>
    <p:extLst>
      <p:ext uri="{BB962C8B-B14F-4D97-AF65-F5344CB8AC3E}">
        <p14:creationId xmlns:p14="http://schemas.microsoft.com/office/powerpoint/2010/main" val="8525623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4800D7-4587-48E6-9FA6-446157813AE4}" type="datetimeFigureOut">
              <a:rPr lang="en-US" smtClean="0"/>
              <a:t>08/10/2022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82D7FE-4C99-4D47-B7AA-2FF54ADD4745}" type="slidenum">
              <a:rPr lang="en-US" smtClean="0"/>
              <a:t>‹#›</a:t>
            </a:fld>
            <a:endParaRPr lang="en-US"/>
          </a:p>
        </p:txBody>
      </p:sp>
    </p:spTree>
    <p:extLst>
      <p:ext uri="{BB962C8B-B14F-4D97-AF65-F5344CB8AC3E}">
        <p14:creationId xmlns:p14="http://schemas.microsoft.com/office/powerpoint/2010/main" val="1825613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C4800D7-4587-48E6-9FA6-446157813AE4}" type="datetimeFigureOut">
              <a:rPr lang="en-US" smtClean="0"/>
              <a:t>08/10/2022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82D7FE-4C99-4D47-B7AA-2FF54ADD4745}" type="slidenum">
              <a:rPr lang="en-US" smtClean="0"/>
              <a:t>‹#›</a:t>
            </a:fld>
            <a:endParaRPr lang="en-US"/>
          </a:p>
        </p:txBody>
      </p:sp>
    </p:spTree>
    <p:extLst>
      <p:ext uri="{BB962C8B-B14F-4D97-AF65-F5344CB8AC3E}">
        <p14:creationId xmlns:p14="http://schemas.microsoft.com/office/powerpoint/2010/main" val="4077695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C4800D7-4587-48E6-9FA6-446157813AE4}" type="datetimeFigureOut">
              <a:rPr lang="en-US" smtClean="0"/>
              <a:t>08/10/2022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82D7FE-4C99-4D47-B7AA-2FF54ADD4745}" type="slidenum">
              <a:rPr lang="en-US" smtClean="0"/>
              <a:t>‹#›</a:t>
            </a:fld>
            <a:endParaRPr lang="en-US"/>
          </a:p>
        </p:txBody>
      </p:sp>
    </p:spTree>
    <p:extLst>
      <p:ext uri="{BB962C8B-B14F-4D97-AF65-F5344CB8AC3E}">
        <p14:creationId xmlns:p14="http://schemas.microsoft.com/office/powerpoint/2010/main" val="4184568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4800D7-4587-48E6-9FA6-446157813AE4}" type="datetimeFigureOut">
              <a:rPr lang="en-US" smtClean="0"/>
              <a:t>08/10/2022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82D7FE-4C99-4D47-B7AA-2FF54ADD4745}" type="slidenum">
              <a:rPr lang="en-US" smtClean="0"/>
              <a:t>‹#›</a:t>
            </a:fld>
            <a:endParaRPr lang="en-US"/>
          </a:p>
        </p:txBody>
      </p:sp>
    </p:spTree>
    <p:extLst>
      <p:ext uri="{BB962C8B-B14F-4D97-AF65-F5344CB8AC3E}">
        <p14:creationId xmlns:p14="http://schemas.microsoft.com/office/powerpoint/2010/main" val="16576376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38920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57200" y="1200912"/>
            <a:ext cx="11353800" cy="1015663"/>
          </a:xfrm>
          <a:prstGeom prst="rect">
            <a:avLst/>
          </a:prstGeom>
        </p:spPr>
        <p:txBody>
          <a:bodyPr wrap="square">
            <a:spAutoFit/>
          </a:bodyPr>
          <a:lstStyle/>
          <a:p>
            <a:pPr algn="ctr"/>
            <a:r>
              <a:rPr lang="en-US" sz="6000" b="1" dirty="0">
                <a:solidFill>
                  <a:schemeClr val="accent1">
                    <a:lumMod val="75000"/>
                  </a:schemeClr>
                </a:solidFill>
                <a:latin typeface="Times New Roman" panose="02020603050405020304" pitchFamily="18" charset="0"/>
                <a:ea typeface="Times" panose="020B0500000000000000" pitchFamily="34" charset="0"/>
                <a:cs typeface="Times New Roman" panose="02020603050405020304" pitchFamily="18" charset="0"/>
              </a:rPr>
              <a:t>BÁO </a:t>
            </a:r>
            <a:r>
              <a:rPr lang="en-US" sz="6000" b="1">
                <a:solidFill>
                  <a:schemeClr val="accent1">
                    <a:lumMod val="75000"/>
                  </a:schemeClr>
                </a:solidFill>
                <a:latin typeface="Times New Roman" panose="02020603050405020304" pitchFamily="18" charset="0"/>
                <a:ea typeface="Times" panose="020B0500000000000000" pitchFamily="34" charset="0"/>
                <a:cs typeface="Times New Roman" panose="02020603050405020304" pitchFamily="18" charset="0"/>
              </a:rPr>
              <a:t>CÁO </a:t>
            </a:r>
            <a:endParaRPr lang="en-US" sz="6000" b="1" dirty="0">
              <a:solidFill>
                <a:schemeClr val="accent1">
                  <a:lumMod val="75000"/>
                </a:schemeClr>
              </a:solidFill>
              <a:latin typeface="Times New Roman" panose="02020603050405020304" pitchFamily="18" charset="0"/>
              <a:ea typeface="Times" panose="020B0500000000000000" pitchFamily="34" charset="0"/>
              <a:cs typeface="Times New Roman" panose="02020603050405020304" pitchFamily="18" charset="0"/>
            </a:endParaRPr>
          </a:p>
        </p:txBody>
      </p:sp>
      <p:sp>
        <p:nvSpPr>
          <p:cNvPr id="4" name="Rectangle 3"/>
          <p:cNvSpPr/>
          <p:nvPr/>
        </p:nvSpPr>
        <p:spPr>
          <a:xfrm>
            <a:off x="1069848" y="2380780"/>
            <a:ext cx="9863328" cy="2958502"/>
          </a:xfrm>
          <a:prstGeom prst="rect">
            <a:avLst/>
          </a:prstGeom>
        </p:spPr>
        <p:txBody>
          <a:bodyPr wrap="square">
            <a:spAutoFit/>
          </a:bodyPr>
          <a:lstStyle/>
          <a:p>
            <a:pPr algn="ctr">
              <a:lnSpc>
                <a:spcPct val="150000"/>
              </a:lnSpc>
            </a:pPr>
            <a:r>
              <a:rPr lang="en-US" sz="3200">
                <a:solidFill>
                  <a:schemeClr val="accent1">
                    <a:lumMod val="75000"/>
                  </a:schemeClr>
                </a:solidFill>
                <a:latin typeface="Times New Roman" panose="02020603050405020304" pitchFamily="18" charset="0"/>
                <a:ea typeface="Times" panose="020B0500000000000000" pitchFamily="34" charset="0"/>
                <a:cs typeface="Times New Roman" panose="02020603050405020304" pitchFamily="18" charset="0"/>
              </a:rPr>
              <a:t>K</a:t>
            </a:r>
            <a:r>
              <a:rPr lang="en-US" sz="3200" smtClean="0">
                <a:solidFill>
                  <a:schemeClr val="accent1">
                    <a:lumMod val="75000"/>
                  </a:schemeClr>
                </a:solidFill>
                <a:latin typeface="Times New Roman" panose="02020603050405020304" pitchFamily="18" charset="0"/>
                <a:ea typeface="Times" panose="020B0500000000000000" pitchFamily="34" charset="0"/>
                <a:cs typeface="Times New Roman" panose="02020603050405020304" pitchFamily="18" charset="0"/>
              </a:rPr>
              <a:t>ết quả thực hiện trách nhiệm, nhiệm vụ của hiệu trưởng nhà trường, kết quả thực hiện nhiệm vụ nhà trường, thực hiện nghị quyết hội nghị cán bộ viên chức năm học 2021 -2022, phương hướng nhiệm vụ năm học 2022- 2023.</a:t>
            </a:r>
            <a:endParaRPr lang="en-US" sz="3200">
              <a:solidFill>
                <a:schemeClr val="accent1">
                  <a:lumMod val="75000"/>
                </a:schemeClr>
              </a:solidFill>
              <a:latin typeface="Times New Roman" panose="02020603050405020304" pitchFamily="18" charset="0"/>
              <a:ea typeface="Times"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41349105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55728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57200" y="1200912"/>
            <a:ext cx="11353800" cy="1015663"/>
          </a:xfrm>
          <a:prstGeom prst="rect">
            <a:avLst/>
          </a:prstGeom>
        </p:spPr>
        <p:txBody>
          <a:bodyPr wrap="square">
            <a:spAutoFit/>
          </a:bodyPr>
          <a:lstStyle/>
          <a:p>
            <a:pPr algn="ctr"/>
            <a:r>
              <a:rPr lang="en-US" sz="6000" b="1" dirty="0">
                <a:solidFill>
                  <a:schemeClr val="accent1">
                    <a:lumMod val="75000"/>
                  </a:schemeClr>
                </a:solidFill>
                <a:latin typeface="Times New Roman" panose="02020603050405020304" pitchFamily="18" charset="0"/>
                <a:ea typeface="Times" panose="020B0500000000000000" pitchFamily="34" charset="0"/>
                <a:cs typeface="Times New Roman" panose="02020603050405020304" pitchFamily="18" charset="0"/>
              </a:rPr>
              <a:t>BÁO </a:t>
            </a:r>
            <a:r>
              <a:rPr lang="en-US" sz="6000" b="1">
                <a:solidFill>
                  <a:schemeClr val="accent1">
                    <a:lumMod val="75000"/>
                  </a:schemeClr>
                </a:solidFill>
                <a:latin typeface="Times New Roman" panose="02020603050405020304" pitchFamily="18" charset="0"/>
                <a:ea typeface="Times" panose="020B0500000000000000" pitchFamily="34" charset="0"/>
                <a:cs typeface="Times New Roman" panose="02020603050405020304" pitchFamily="18" charset="0"/>
              </a:rPr>
              <a:t>CÁO </a:t>
            </a:r>
            <a:endParaRPr lang="en-US" sz="6000" b="1" dirty="0">
              <a:solidFill>
                <a:schemeClr val="accent1">
                  <a:lumMod val="75000"/>
                </a:schemeClr>
              </a:solidFill>
              <a:latin typeface="Times New Roman" panose="02020603050405020304" pitchFamily="18" charset="0"/>
              <a:ea typeface="Times" panose="020B0500000000000000" pitchFamily="34" charset="0"/>
              <a:cs typeface="Times New Roman" panose="02020603050405020304" pitchFamily="18" charset="0"/>
            </a:endParaRPr>
          </a:p>
        </p:txBody>
      </p:sp>
      <p:sp>
        <p:nvSpPr>
          <p:cNvPr id="3" name="Rectangle 2"/>
          <p:cNvSpPr/>
          <p:nvPr/>
        </p:nvSpPr>
        <p:spPr>
          <a:xfrm>
            <a:off x="1408176" y="2401747"/>
            <a:ext cx="9116568" cy="2062103"/>
          </a:xfrm>
          <a:prstGeom prst="rect">
            <a:avLst/>
          </a:prstGeom>
        </p:spPr>
        <p:txBody>
          <a:bodyPr wrap="square">
            <a:spAutoFit/>
          </a:bodyPr>
          <a:lstStyle/>
          <a:p>
            <a:pPr algn="ctr"/>
            <a:r>
              <a:rPr lang="pt-BR" sz="3200" smtClean="0">
                <a:solidFill>
                  <a:schemeClr val="accent1">
                    <a:lumMod val="75000"/>
                  </a:schemeClr>
                </a:solidFill>
                <a:latin typeface="Times New Roman" panose="02020603050405020304" pitchFamily="18" charset="0"/>
                <a:ea typeface="Times" panose="020B0500000000000000" pitchFamily="34" charset="0"/>
                <a:cs typeface="Times New Roman" panose="02020603050405020304" pitchFamily="18" charset="0"/>
              </a:rPr>
              <a:t>TỔNG KẾT PHONG TRÀO THI ĐUA NĂM HỌC 2021-2022. </a:t>
            </a:r>
          </a:p>
          <a:p>
            <a:pPr algn="ctr"/>
            <a:r>
              <a:rPr lang="pt-BR" sz="3200" smtClean="0">
                <a:solidFill>
                  <a:schemeClr val="accent1">
                    <a:lumMod val="75000"/>
                  </a:schemeClr>
                </a:solidFill>
                <a:latin typeface="Times New Roman" panose="02020603050405020304" pitchFamily="18" charset="0"/>
                <a:ea typeface="Times" panose="020B0500000000000000" pitchFamily="34" charset="0"/>
                <a:cs typeface="Times New Roman" panose="02020603050405020304" pitchFamily="18" charset="0"/>
              </a:rPr>
              <a:t>KẾ HOẠCH CHƯƠNG TRÌNH THI ĐUA NĂM HỌC </a:t>
            </a:r>
            <a:r>
              <a:rPr lang="en-US" sz="3200" smtClean="0">
                <a:solidFill>
                  <a:schemeClr val="accent1">
                    <a:lumMod val="75000"/>
                  </a:schemeClr>
                </a:solidFill>
                <a:latin typeface="Times New Roman" panose="02020603050405020304" pitchFamily="18" charset="0"/>
                <a:ea typeface="Times" panose="020B0500000000000000" pitchFamily="34" charset="0"/>
                <a:cs typeface="Times New Roman" panose="02020603050405020304" pitchFamily="18" charset="0"/>
              </a:rPr>
              <a:t>2022- 2023.</a:t>
            </a:r>
            <a:endParaRPr lang="en-US" sz="3200">
              <a:solidFill>
                <a:schemeClr val="accent1">
                  <a:lumMod val="75000"/>
                </a:schemeClr>
              </a:solidFill>
              <a:latin typeface="Times New Roman" panose="02020603050405020304" pitchFamily="18" charset="0"/>
              <a:ea typeface="Times"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4288146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149702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57200" y="1200912"/>
            <a:ext cx="11353800" cy="1015663"/>
          </a:xfrm>
          <a:prstGeom prst="rect">
            <a:avLst/>
          </a:prstGeom>
        </p:spPr>
        <p:txBody>
          <a:bodyPr wrap="square">
            <a:spAutoFit/>
          </a:bodyPr>
          <a:lstStyle/>
          <a:p>
            <a:pPr algn="ctr"/>
            <a:r>
              <a:rPr lang="en-US" sz="6000" b="1" smtClean="0">
                <a:solidFill>
                  <a:schemeClr val="accent1">
                    <a:lumMod val="75000"/>
                  </a:schemeClr>
                </a:solidFill>
                <a:latin typeface="Times New Roman" panose="02020603050405020304" pitchFamily="18" charset="0"/>
                <a:ea typeface="Times" panose="020B0500000000000000" pitchFamily="34" charset="0"/>
                <a:cs typeface="Times New Roman" panose="02020603050405020304" pitchFamily="18" charset="0"/>
              </a:rPr>
              <a:t>THẢO LUẬN </a:t>
            </a:r>
            <a:endParaRPr lang="en-US" sz="6000" b="1" dirty="0">
              <a:solidFill>
                <a:schemeClr val="accent1">
                  <a:lumMod val="75000"/>
                </a:schemeClr>
              </a:solidFill>
              <a:latin typeface="Times New Roman" panose="02020603050405020304" pitchFamily="18" charset="0"/>
              <a:ea typeface="Times" panose="020B0500000000000000" pitchFamily="34" charset="0"/>
              <a:cs typeface="Times New Roman" panose="02020603050405020304" pitchFamily="18" charset="0"/>
            </a:endParaRPr>
          </a:p>
        </p:txBody>
      </p:sp>
      <p:sp>
        <p:nvSpPr>
          <p:cNvPr id="4" name="Rectangle 3"/>
          <p:cNvSpPr/>
          <p:nvPr/>
        </p:nvSpPr>
        <p:spPr>
          <a:xfrm>
            <a:off x="1374648" y="2217527"/>
            <a:ext cx="9150096" cy="3785652"/>
          </a:xfrm>
          <a:prstGeom prst="rect">
            <a:avLst/>
          </a:prstGeom>
        </p:spPr>
        <p:txBody>
          <a:bodyPr wrap="square">
            <a:spAutoFit/>
          </a:bodyPr>
          <a:lstStyle/>
          <a:p>
            <a:pPr indent="228600" algn="ctr">
              <a:lnSpc>
                <a:spcPct val="150000"/>
              </a:lnSpc>
              <a:spcAft>
                <a:spcPts val="0"/>
              </a:spcAft>
            </a:pPr>
            <a:r>
              <a:rPr lang="pt-BR" sz="3200" b="1">
                <a:solidFill>
                  <a:schemeClr val="accent1">
                    <a:lumMod val="75000"/>
                  </a:schemeClr>
                </a:solidFill>
                <a:latin typeface="Times New Roman" panose="02020603050405020304" pitchFamily="18" charset="0"/>
                <a:ea typeface="Times" panose="020B0500000000000000" pitchFamily="34" charset="0"/>
                <a:cs typeface="Times New Roman" panose="02020603050405020304" pitchFamily="18" charset="0"/>
              </a:rPr>
              <a:t>MỘT SỐ GIẢI PHÁP NÂNG CAO CHẤT LƯỢNG THI VÀO </a:t>
            </a:r>
            <a:r>
              <a:rPr lang="pt-BR" sz="3200" b="1" smtClean="0">
                <a:solidFill>
                  <a:schemeClr val="accent1">
                    <a:lumMod val="75000"/>
                  </a:schemeClr>
                </a:solidFill>
                <a:latin typeface="Times New Roman" panose="02020603050405020304" pitchFamily="18" charset="0"/>
                <a:ea typeface="Times" panose="020B0500000000000000" pitchFamily="34" charset="0"/>
                <a:cs typeface="Times New Roman" panose="02020603050405020304" pitchFamily="18" charset="0"/>
              </a:rPr>
              <a:t>PTTH; </a:t>
            </a:r>
            <a:r>
              <a:rPr lang="pt-BR" sz="3200" b="1">
                <a:solidFill>
                  <a:schemeClr val="accent1">
                    <a:lumMod val="75000"/>
                  </a:schemeClr>
                </a:solidFill>
                <a:latin typeface="Times New Roman" panose="02020603050405020304" pitchFamily="18" charset="0"/>
                <a:ea typeface="Times" panose="020B0500000000000000" pitchFamily="34" charset="0"/>
                <a:cs typeface="Times New Roman" panose="02020603050405020304" pitchFamily="18" charset="0"/>
              </a:rPr>
              <a:t>NÂNG CAO CHẤT LƯỢNG SINH HOẠT TỔ NHÓM CHUYÊN MÔN; MỘT SỐ GIẢI PHÁP ĐẨY MẠNH MÔ HÌNH XANH, SẠCH, ĐẸP, AN TOÀN.</a:t>
            </a:r>
            <a:endParaRPr lang="en-US" sz="3200" b="1">
              <a:solidFill>
                <a:schemeClr val="accent1">
                  <a:lumMod val="75000"/>
                </a:schemeClr>
              </a:solidFill>
              <a:latin typeface="Times New Roman" panose="02020603050405020304" pitchFamily="18" charset="0"/>
              <a:ea typeface="Times"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2154269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29624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383792" y="2985623"/>
            <a:ext cx="9150096" cy="1569660"/>
          </a:xfrm>
          <a:prstGeom prst="rect">
            <a:avLst/>
          </a:prstGeom>
        </p:spPr>
        <p:txBody>
          <a:bodyPr wrap="square">
            <a:spAutoFit/>
          </a:bodyPr>
          <a:lstStyle/>
          <a:p>
            <a:pPr indent="228600" algn="ctr">
              <a:lnSpc>
                <a:spcPct val="150000"/>
              </a:lnSpc>
              <a:spcAft>
                <a:spcPts val="0"/>
              </a:spcAft>
            </a:pPr>
            <a:r>
              <a:rPr lang="pt-BR" sz="3200" b="1">
                <a:solidFill>
                  <a:schemeClr val="accent1">
                    <a:lumMod val="75000"/>
                  </a:schemeClr>
                </a:solidFill>
                <a:latin typeface="Times New Roman" panose="02020603050405020304" pitchFamily="18" charset="0"/>
                <a:ea typeface="Times" panose="020B0500000000000000" pitchFamily="34" charset="0"/>
                <a:cs typeface="Times New Roman" panose="02020603050405020304" pitchFamily="18" charset="0"/>
              </a:rPr>
              <a:t>MỘT SỐ GIẢI PHÁP NÂNG CAO CHẤT LƯỢNG THI VÀO </a:t>
            </a:r>
            <a:r>
              <a:rPr lang="pt-BR" sz="3200" b="1" smtClean="0">
                <a:solidFill>
                  <a:schemeClr val="accent1">
                    <a:lumMod val="75000"/>
                  </a:schemeClr>
                </a:solidFill>
                <a:latin typeface="Times New Roman" panose="02020603050405020304" pitchFamily="18" charset="0"/>
                <a:ea typeface="Times" panose="020B0500000000000000" pitchFamily="34" charset="0"/>
                <a:cs typeface="Times New Roman" panose="02020603050405020304" pitchFamily="18" charset="0"/>
              </a:rPr>
              <a:t>PTTH</a:t>
            </a:r>
            <a:endParaRPr lang="en-US" sz="3200" b="1">
              <a:solidFill>
                <a:schemeClr val="accent1">
                  <a:lumMod val="75000"/>
                </a:schemeClr>
              </a:solidFill>
              <a:latin typeface="Times New Roman" panose="02020603050405020304" pitchFamily="18" charset="0"/>
              <a:ea typeface="Times" panose="020B0500000000000000" pitchFamily="34" charset="0"/>
              <a:cs typeface="Times New Roman" panose="02020603050405020304" pitchFamily="18" charset="0"/>
            </a:endParaRPr>
          </a:p>
        </p:txBody>
      </p:sp>
      <p:sp>
        <p:nvSpPr>
          <p:cNvPr id="5" name="Rectangle 4"/>
          <p:cNvSpPr/>
          <p:nvPr/>
        </p:nvSpPr>
        <p:spPr>
          <a:xfrm>
            <a:off x="794408" y="1340441"/>
            <a:ext cx="10591800" cy="1311449"/>
          </a:xfrm>
          <a:prstGeom prst="rect">
            <a:avLst/>
          </a:prstGeom>
        </p:spPr>
        <p:txBody>
          <a:bodyPr wrap="square">
            <a:spAutoFit/>
          </a:bodyPr>
          <a:lstStyle/>
          <a:p>
            <a:pPr algn="ctr">
              <a:lnSpc>
                <a:spcPct val="150000"/>
              </a:lnSpc>
            </a:pPr>
            <a:r>
              <a:rPr lang="en-US" sz="6000" b="1" dirty="0">
                <a:solidFill>
                  <a:schemeClr val="accent1">
                    <a:lumMod val="75000"/>
                  </a:schemeClr>
                </a:solidFill>
                <a:latin typeface="Times New Roman" panose="02020603050405020304" pitchFamily="18" charset="0"/>
                <a:cs typeface="Times New Roman" panose="02020603050405020304" pitchFamily="18" charset="0"/>
              </a:rPr>
              <a:t>THAM LUẬN</a:t>
            </a:r>
            <a:endParaRPr lang="en-US" sz="6000"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6" name="Rectangle 5"/>
          <p:cNvSpPr/>
          <p:nvPr/>
        </p:nvSpPr>
        <p:spPr>
          <a:xfrm>
            <a:off x="794408" y="4840080"/>
            <a:ext cx="10591800" cy="646331"/>
          </a:xfrm>
          <a:prstGeom prst="rect">
            <a:avLst/>
          </a:prstGeom>
        </p:spPr>
        <p:txBody>
          <a:bodyPr wrap="square">
            <a:spAutoFit/>
          </a:bodyPr>
          <a:lstStyle/>
          <a:p>
            <a:pPr algn="ctr"/>
            <a:r>
              <a:rPr lang="en-US" sz="3600" dirty="0">
                <a:solidFill>
                  <a:schemeClr val="accent1">
                    <a:lumMod val="75000"/>
                  </a:schemeClr>
                </a:solidFill>
                <a:latin typeface="Times New Roman" panose="02020603050405020304" pitchFamily="18" charset="0"/>
                <a:cs typeface="Times New Roman" panose="02020603050405020304" pitchFamily="18" charset="0"/>
              </a:rPr>
              <a:t>Đ/c</a:t>
            </a:r>
            <a:r>
              <a:rPr lang="en-US" sz="3600">
                <a:solidFill>
                  <a:schemeClr val="accent1">
                    <a:lumMod val="75000"/>
                  </a:schemeClr>
                </a:solidFill>
                <a:latin typeface="Times New Roman" panose="02020603050405020304" pitchFamily="18" charset="0"/>
                <a:cs typeface="Times New Roman" panose="02020603050405020304" pitchFamily="18" charset="0"/>
              </a:rPr>
              <a:t>: </a:t>
            </a:r>
            <a:r>
              <a:rPr lang="en-US" sz="3600" smtClean="0">
                <a:solidFill>
                  <a:schemeClr val="accent1">
                    <a:lumMod val="75000"/>
                  </a:schemeClr>
                </a:solidFill>
                <a:latin typeface="Times New Roman" panose="02020603050405020304" pitchFamily="18" charset="0"/>
                <a:cs typeface="Times New Roman" panose="02020603050405020304" pitchFamily="18" charset="0"/>
              </a:rPr>
              <a:t>Lê Thị Thu </a:t>
            </a:r>
            <a:r>
              <a:rPr lang="en-US" sz="3600" dirty="0">
                <a:solidFill>
                  <a:schemeClr val="accent1">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1">
                    <a:lumMod val="75000"/>
                  </a:schemeClr>
                </a:solidFill>
                <a:latin typeface="Times New Roman" panose="02020603050405020304" pitchFamily="18" charset="0"/>
                <a:cs typeface="Times New Roman" panose="02020603050405020304" pitchFamily="18" charset="0"/>
              </a:rPr>
              <a:t>Tổ</a:t>
            </a:r>
            <a:r>
              <a:rPr lang="en-US" sz="3600" dirty="0">
                <a:solidFill>
                  <a:schemeClr val="accent1">
                    <a:lumMod val="75000"/>
                  </a:schemeClr>
                </a:solidFill>
                <a:latin typeface="Times New Roman" panose="02020603050405020304" pitchFamily="18" charset="0"/>
                <a:cs typeface="Times New Roman" panose="02020603050405020304" pitchFamily="18" charset="0"/>
              </a:rPr>
              <a:t> Khoa </a:t>
            </a:r>
            <a:r>
              <a:rPr lang="en-US" sz="3600" err="1">
                <a:solidFill>
                  <a:schemeClr val="accent1">
                    <a:lumMod val="75000"/>
                  </a:schemeClr>
                </a:solidFill>
                <a:latin typeface="Times New Roman" panose="02020603050405020304" pitchFamily="18" charset="0"/>
                <a:cs typeface="Times New Roman" panose="02020603050405020304" pitchFamily="18" charset="0"/>
              </a:rPr>
              <a:t>học</a:t>
            </a:r>
            <a:r>
              <a:rPr lang="en-US" sz="3600">
                <a:solidFill>
                  <a:schemeClr val="accent1">
                    <a:lumMod val="75000"/>
                  </a:schemeClr>
                </a:solidFill>
                <a:latin typeface="Times New Roman" panose="02020603050405020304" pitchFamily="18" charset="0"/>
                <a:cs typeface="Times New Roman" panose="02020603050405020304" pitchFamily="18" charset="0"/>
              </a:rPr>
              <a:t> </a:t>
            </a:r>
            <a:r>
              <a:rPr lang="en-US" sz="3600" smtClean="0">
                <a:solidFill>
                  <a:schemeClr val="accent1">
                    <a:lumMod val="75000"/>
                  </a:schemeClr>
                </a:solidFill>
                <a:latin typeface="Times New Roman" panose="02020603050405020304" pitchFamily="18" charset="0"/>
                <a:cs typeface="Times New Roman" panose="02020603050405020304" pitchFamily="18" charset="0"/>
              </a:rPr>
              <a:t>xã hội</a:t>
            </a:r>
            <a:endParaRPr lang="en-US" sz="3600" dirty="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8562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53848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374648" y="2839319"/>
            <a:ext cx="9150096" cy="1569660"/>
          </a:xfrm>
          <a:prstGeom prst="rect">
            <a:avLst/>
          </a:prstGeom>
        </p:spPr>
        <p:txBody>
          <a:bodyPr wrap="square">
            <a:spAutoFit/>
          </a:bodyPr>
          <a:lstStyle/>
          <a:p>
            <a:pPr indent="228600" algn="ctr">
              <a:lnSpc>
                <a:spcPct val="150000"/>
              </a:lnSpc>
              <a:spcAft>
                <a:spcPts val="0"/>
              </a:spcAft>
            </a:pPr>
            <a:r>
              <a:rPr lang="pt-BR" sz="3200" b="1">
                <a:solidFill>
                  <a:schemeClr val="accent1">
                    <a:lumMod val="75000"/>
                  </a:schemeClr>
                </a:solidFill>
                <a:latin typeface="Times New Roman" panose="02020603050405020304" pitchFamily="18" charset="0"/>
                <a:ea typeface="Times" panose="020B0500000000000000" pitchFamily="34" charset="0"/>
                <a:cs typeface="Times New Roman" panose="02020603050405020304" pitchFamily="18" charset="0"/>
              </a:rPr>
              <a:t>MỘT SỐ GIẢI PHÁP </a:t>
            </a:r>
            <a:r>
              <a:rPr lang="pt-BR" sz="3200" b="1" smtClean="0">
                <a:solidFill>
                  <a:schemeClr val="accent1">
                    <a:lumMod val="75000"/>
                  </a:schemeClr>
                </a:solidFill>
                <a:latin typeface="Times New Roman" panose="02020603050405020304" pitchFamily="18" charset="0"/>
                <a:ea typeface="Times" panose="020B0500000000000000" pitchFamily="34" charset="0"/>
                <a:cs typeface="Times New Roman" panose="02020603050405020304" pitchFamily="18" charset="0"/>
              </a:rPr>
              <a:t>NÂNG </a:t>
            </a:r>
            <a:r>
              <a:rPr lang="pt-BR" sz="3200" b="1">
                <a:solidFill>
                  <a:schemeClr val="accent1">
                    <a:lumMod val="75000"/>
                  </a:schemeClr>
                </a:solidFill>
                <a:latin typeface="Times New Roman" panose="02020603050405020304" pitchFamily="18" charset="0"/>
                <a:ea typeface="Times" panose="020B0500000000000000" pitchFamily="34" charset="0"/>
                <a:cs typeface="Times New Roman" panose="02020603050405020304" pitchFamily="18" charset="0"/>
              </a:rPr>
              <a:t>CAO CHẤT LƯỢNG SINH HOẠT TỔ NHÓM CHUYÊN </a:t>
            </a:r>
            <a:r>
              <a:rPr lang="pt-BR" sz="3200" b="1" smtClean="0">
                <a:solidFill>
                  <a:schemeClr val="accent1">
                    <a:lumMod val="75000"/>
                  </a:schemeClr>
                </a:solidFill>
                <a:latin typeface="Times New Roman" panose="02020603050405020304" pitchFamily="18" charset="0"/>
                <a:ea typeface="Times" panose="020B0500000000000000" pitchFamily="34" charset="0"/>
                <a:cs typeface="Times New Roman" panose="02020603050405020304" pitchFamily="18" charset="0"/>
              </a:rPr>
              <a:t>MÔN</a:t>
            </a:r>
            <a:endParaRPr lang="en-US" sz="3200" b="1">
              <a:solidFill>
                <a:schemeClr val="accent1">
                  <a:lumMod val="75000"/>
                </a:schemeClr>
              </a:solidFill>
              <a:latin typeface="Times New Roman" panose="02020603050405020304" pitchFamily="18" charset="0"/>
              <a:ea typeface="Times" panose="020B0500000000000000" pitchFamily="34" charset="0"/>
              <a:cs typeface="Times New Roman" panose="02020603050405020304" pitchFamily="18" charset="0"/>
            </a:endParaRPr>
          </a:p>
        </p:txBody>
      </p:sp>
      <p:sp>
        <p:nvSpPr>
          <p:cNvPr id="5" name="Rectangle 4"/>
          <p:cNvSpPr/>
          <p:nvPr/>
        </p:nvSpPr>
        <p:spPr>
          <a:xfrm>
            <a:off x="794408" y="1340441"/>
            <a:ext cx="10591800" cy="1311449"/>
          </a:xfrm>
          <a:prstGeom prst="rect">
            <a:avLst/>
          </a:prstGeom>
        </p:spPr>
        <p:txBody>
          <a:bodyPr wrap="square">
            <a:spAutoFit/>
          </a:bodyPr>
          <a:lstStyle/>
          <a:p>
            <a:pPr algn="ctr">
              <a:lnSpc>
                <a:spcPct val="150000"/>
              </a:lnSpc>
            </a:pPr>
            <a:r>
              <a:rPr lang="en-US" sz="6000" b="1" dirty="0">
                <a:solidFill>
                  <a:schemeClr val="accent1">
                    <a:lumMod val="75000"/>
                  </a:schemeClr>
                </a:solidFill>
                <a:latin typeface="Times New Roman" panose="02020603050405020304" pitchFamily="18" charset="0"/>
                <a:cs typeface="Times New Roman" panose="02020603050405020304" pitchFamily="18" charset="0"/>
              </a:rPr>
              <a:t>THAM LUẬN</a:t>
            </a:r>
            <a:endParaRPr lang="en-US" sz="6000"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6" name="Rectangle 5"/>
          <p:cNvSpPr/>
          <p:nvPr/>
        </p:nvSpPr>
        <p:spPr>
          <a:xfrm>
            <a:off x="794408" y="4840080"/>
            <a:ext cx="10591800" cy="646331"/>
          </a:xfrm>
          <a:prstGeom prst="rect">
            <a:avLst/>
          </a:prstGeom>
        </p:spPr>
        <p:txBody>
          <a:bodyPr wrap="square">
            <a:spAutoFit/>
          </a:bodyPr>
          <a:lstStyle/>
          <a:p>
            <a:pPr algn="ctr"/>
            <a:r>
              <a:rPr lang="en-US" sz="3600" dirty="0">
                <a:solidFill>
                  <a:schemeClr val="accent1">
                    <a:lumMod val="75000"/>
                  </a:schemeClr>
                </a:solidFill>
                <a:latin typeface="Times New Roman" panose="02020603050405020304" pitchFamily="18" charset="0"/>
                <a:cs typeface="Times New Roman" panose="02020603050405020304" pitchFamily="18" charset="0"/>
              </a:rPr>
              <a:t>Đ/c</a:t>
            </a:r>
            <a:r>
              <a:rPr lang="en-US" sz="3600">
                <a:solidFill>
                  <a:schemeClr val="accent1">
                    <a:lumMod val="75000"/>
                  </a:schemeClr>
                </a:solidFill>
                <a:latin typeface="Times New Roman" panose="02020603050405020304" pitchFamily="18" charset="0"/>
                <a:cs typeface="Times New Roman" panose="02020603050405020304" pitchFamily="18" charset="0"/>
              </a:rPr>
              <a:t>: </a:t>
            </a:r>
            <a:r>
              <a:rPr lang="en-US" sz="3600" smtClean="0">
                <a:solidFill>
                  <a:schemeClr val="accent1">
                    <a:lumMod val="75000"/>
                  </a:schemeClr>
                </a:solidFill>
                <a:latin typeface="Times New Roman" panose="02020603050405020304" pitchFamily="18" charset="0"/>
                <a:cs typeface="Times New Roman" panose="02020603050405020304" pitchFamily="18" charset="0"/>
              </a:rPr>
              <a:t>Bùi Hương Giang </a:t>
            </a:r>
            <a:r>
              <a:rPr lang="en-US" sz="3600" dirty="0">
                <a:solidFill>
                  <a:schemeClr val="accent1">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1">
                    <a:lumMod val="75000"/>
                  </a:schemeClr>
                </a:solidFill>
                <a:latin typeface="Times New Roman" panose="02020603050405020304" pitchFamily="18" charset="0"/>
                <a:cs typeface="Times New Roman" panose="02020603050405020304" pitchFamily="18" charset="0"/>
              </a:rPr>
              <a:t>Tổ</a:t>
            </a:r>
            <a:r>
              <a:rPr lang="en-US" sz="3600" dirty="0">
                <a:solidFill>
                  <a:schemeClr val="accent1">
                    <a:lumMod val="75000"/>
                  </a:schemeClr>
                </a:solidFill>
                <a:latin typeface="Times New Roman" panose="02020603050405020304" pitchFamily="18" charset="0"/>
                <a:cs typeface="Times New Roman" panose="02020603050405020304" pitchFamily="18" charset="0"/>
              </a:rPr>
              <a:t> Khoa </a:t>
            </a:r>
            <a:r>
              <a:rPr lang="en-US" sz="3600" dirty="0" err="1">
                <a:solidFill>
                  <a:schemeClr val="accent1">
                    <a:lumMod val="75000"/>
                  </a:schemeClr>
                </a:solidFill>
                <a:latin typeface="Times New Roman" panose="02020603050405020304" pitchFamily="18" charset="0"/>
                <a:cs typeface="Times New Roman" panose="02020603050405020304" pitchFamily="18" charset="0"/>
              </a:rPr>
              <a:t>học</a:t>
            </a:r>
            <a:r>
              <a:rPr lang="en-US" sz="3600" dirty="0">
                <a:solidFill>
                  <a:schemeClr val="accent1">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1">
                    <a:lumMod val="75000"/>
                  </a:schemeClr>
                </a:solidFill>
                <a:latin typeface="Times New Roman" panose="02020603050405020304" pitchFamily="18" charset="0"/>
                <a:cs typeface="Times New Roman" panose="02020603050405020304" pitchFamily="18" charset="0"/>
              </a:rPr>
              <a:t>tự</a:t>
            </a:r>
            <a:r>
              <a:rPr lang="en-US" sz="3600" dirty="0">
                <a:solidFill>
                  <a:schemeClr val="accent1">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1">
                    <a:lumMod val="75000"/>
                  </a:schemeClr>
                </a:solidFill>
                <a:latin typeface="Times New Roman" panose="02020603050405020304" pitchFamily="18" charset="0"/>
                <a:cs typeface="Times New Roman" panose="02020603050405020304" pitchFamily="18" charset="0"/>
              </a:rPr>
              <a:t>nhiên</a:t>
            </a:r>
            <a:endParaRPr lang="en-US" sz="3600" dirty="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54402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40522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txBox="1">
            <a:spLocks/>
          </p:cNvSpPr>
          <p:nvPr/>
        </p:nvSpPr>
        <p:spPr>
          <a:xfrm>
            <a:off x="1676400" y="1752600"/>
            <a:ext cx="8763000" cy="3712236"/>
          </a:xfrm>
          <a:prstGeom prst="rect">
            <a:avLst/>
          </a:prstGeom>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3200" b="1" dirty="0">
                <a:ln w="11430"/>
                <a:solidFill>
                  <a:srgbClr val="FF3300"/>
                </a:solidFill>
                <a:effectLst>
                  <a:outerShdw blurRad="50800" dist="39000" dir="5460000" algn="tl">
                    <a:srgbClr val="000000">
                      <a:alpha val="38000"/>
                    </a:srgbClr>
                  </a:outerShdw>
                </a:effectLst>
                <a:latin typeface="Times New Roman (Headings)"/>
              </a:rPr>
              <a:t>NHIỆT LIỆT CHÀO MỪNG CÁC VỊ ĐẠI BIỂU</a:t>
            </a:r>
            <a:r>
              <a:rPr lang="en-US" sz="3200" b="1" dirty="0">
                <a:ln w="11430"/>
                <a:solidFill>
                  <a:srgbClr val="FF3300"/>
                </a:solidFill>
                <a:effectLst>
                  <a:outerShdw blurRad="50800" dist="39000" dir="5460000" algn="tl">
                    <a:srgbClr val="000000">
                      <a:alpha val="38000"/>
                    </a:srgbClr>
                  </a:outerShdw>
                </a:effectLst>
                <a:latin typeface="Times New Roman (Headings)"/>
              </a:rPr>
              <a:t> </a:t>
            </a:r>
            <a:r>
              <a:rPr lang="en-US" sz="3200" b="1" dirty="0">
                <a:ln w="11430"/>
                <a:solidFill>
                  <a:srgbClr val="FF3300"/>
                </a:solidFill>
                <a:effectLst>
                  <a:outerShdw blurRad="50800" dist="39000" dir="5460000" algn="tl">
                    <a:srgbClr val="000000">
                      <a:alpha val="38000"/>
                    </a:srgbClr>
                  </a:outerShdw>
                </a:effectLst>
                <a:latin typeface="Times New Roman (Headings)"/>
                <a:cs typeface="Times New Roman" panose="02020603050405020304" pitchFamily="18" charset="0"/>
              </a:rPr>
              <a:t>VỀ DỰ</a:t>
            </a:r>
            <a:r>
              <a:rPr lang="en-US" sz="3200" b="1" dirty="0">
                <a:ln w="11430"/>
                <a:solidFill>
                  <a:srgbClr val="FF3300"/>
                </a:solidFill>
                <a:effectLst>
                  <a:outerShdw blurRad="50800" dist="39000" dir="5460000" algn="tl">
                    <a:srgbClr val="000000">
                      <a:alpha val="38000"/>
                    </a:srgbClr>
                  </a:outerShdw>
                </a:effectLst>
                <a:latin typeface="Times New Roman (Headings)"/>
              </a:rPr>
              <a:t/>
            </a:r>
            <a:br>
              <a:rPr lang="en-US" sz="3200" b="1" dirty="0">
                <a:ln w="11430"/>
                <a:solidFill>
                  <a:srgbClr val="FF3300"/>
                </a:solidFill>
                <a:effectLst>
                  <a:outerShdw blurRad="50800" dist="39000" dir="5460000" algn="tl">
                    <a:srgbClr val="000000">
                      <a:alpha val="38000"/>
                    </a:srgbClr>
                  </a:outerShdw>
                </a:effectLst>
                <a:latin typeface="Times New Roman (Headings)"/>
              </a:rPr>
            </a:br>
            <a:r>
              <a:rPr lang="en-US" sz="3200" b="1" dirty="0">
                <a:ln w="11430"/>
                <a:solidFill>
                  <a:srgbClr val="FF3300"/>
                </a:solidFill>
                <a:effectLst>
                  <a:outerShdw blurRad="50800" dist="39000" dir="5460000" algn="tl">
                    <a:srgbClr val="000000">
                      <a:alpha val="38000"/>
                    </a:srgbClr>
                  </a:outerShdw>
                </a:effectLst>
                <a:latin typeface="Times New Roman (Headings)"/>
              </a:rPr>
              <a:t> </a:t>
            </a:r>
            <a:r>
              <a:rPr lang="en-US" sz="3200" b="1" dirty="0">
                <a:ln w="11430"/>
                <a:solidFill>
                  <a:srgbClr val="FF3300"/>
                </a:solidFill>
                <a:effectLst>
                  <a:outerShdw blurRad="50800" dist="39000" dir="5460000" algn="tl">
                    <a:srgbClr val="000000">
                      <a:alpha val="38000"/>
                    </a:srgbClr>
                  </a:outerShdw>
                </a:effectLst>
                <a:latin typeface="Times New Roman (Headings)"/>
                <a:cs typeface="Times New Roman" panose="02020603050405020304" pitchFamily="18" charset="0"/>
              </a:rPr>
              <a:t>HỘI NGHỊ CÁN BỘ - VIÊN CHỨC</a:t>
            </a:r>
          </a:p>
          <a:p>
            <a:r>
              <a:rPr lang="en-US" sz="3200" b="1" dirty="0">
                <a:ln w="11430"/>
                <a:solidFill>
                  <a:srgbClr val="FF3300"/>
                </a:solidFill>
                <a:effectLst>
                  <a:outerShdw blurRad="50800" dist="39000" dir="5460000" algn="tl">
                    <a:srgbClr val="000000">
                      <a:alpha val="38000"/>
                    </a:srgbClr>
                  </a:outerShdw>
                </a:effectLst>
                <a:latin typeface="Times New Roman (Headings)"/>
                <a:cs typeface="Times New Roman" panose="02020603050405020304" pitchFamily="18" charset="0"/>
              </a:rPr>
              <a:t>NĂM </a:t>
            </a:r>
            <a:r>
              <a:rPr lang="en-US" sz="3200" b="1">
                <a:ln w="11430"/>
                <a:solidFill>
                  <a:srgbClr val="FF3300"/>
                </a:solidFill>
                <a:effectLst>
                  <a:outerShdw blurRad="50800" dist="39000" dir="5460000" algn="tl">
                    <a:srgbClr val="000000">
                      <a:alpha val="38000"/>
                    </a:srgbClr>
                  </a:outerShdw>
                </a:effectLst>
                <a:latin typeface="Times New Roman (Headings)"/>
                <a:cs typeface="Times New Roman" panose="02020603050405020304" pitchFamily="18" charset="0"/>
              </a:rPr>
              <a:t>HỌC </a:t>
            </a:r>
            <a:r>
              <a:rPr lang="en-US" sz="3200" b="1" smtClean="0">
                <a:ln w="11430"/>
                <a:solidFill>
                  <a:srgbClr val="FF3300"/>
                </a:solidFill>
                <a:effectLst>
                  <a:outerShdw blurRad="50800" dist="39000" dir="5460000" algn="tl">
                    <a:srgbClr val="000000">
                      <a:alpha val="38000"/>
                    </a:srgbClr>
                  </a:outerShdw>
                </a:effectLst>
                <a:latin typeface="Times New Roman (Headings)"/>
                <a:cs typeface="Times New Roman" panose="02020603050405020304" pitchFamily="18" charset="0"/>
              </a:rPr>
              <a:t>2022 </a:t>
            </a:r>
            <a:r>
              <a:rPr lang="en-US" sz="3200" b="1">
                <a:ln w="11430"/>
                <a:solidFill>
                  <a:srgbClr val="FF3300"/>
                </a:solidFill>
                <a:effectLst>
                  <a:outerShdw blurRad="50800" dist="39000" dir="5460000" algn="tl">
                    <a:srgbClr val="000000">
                      <a:alpha val="38000"/>
                    </a:srgbClr>
                  </a:outerShdw>
                </a:effectLst>
                <a:latin typeface="Times New Roman (Headings)"/>
                <a:cs typeface="Times New Roman" panose="02020603050405020304" pitchFamily="18" charset="0"/>
              </a:rPr>
              <a:t>– </a:t>
            </a:r>
            <a:r>
              <a:rPr lang="en-US" sz="3200" b="1" smtClean="0">
                <a:ln w="11430"/>
                <a:solidFill>
                  <a:srgbClr val="FF3300"/>
                </a:solidFill>
                <a:effectLst>
                  <a:outerShdw blurRad="50800" dist="39000" dir="5460000" algn="tl">
                    <a:srgbClr val="000000">
                      <a:alpha val="38000"/>
                    </a:srgbClr>
                  </a:outerShdw>
                </a:effectLst>
                <a:latin typeface="Times New Roman (Headings)"/>
                <a:cs typeface="Times New Roman" panose="02020603050405020304" pitchFamily="18" charset="0"/>
              </a:rPr>
              <a:t>2023</a:t>
            </a:r>
            <a:endParaRPr lang="en-US" sz="3200" b="1" dirty="0">
              <a:ln w="11430"/>
              <a:solidFill>
                <a:srgbClr val="FF3300"/>
              </a:solidFill>
              <a:effectLst>
                <a:outerShdw blurRad="50800" dist="39000" dir="5460000" algn="tl">
                  <a:srgbClr val="000000">
                    <a:alpha val="38000"/>
                  </a:srgbClr>
                </a:outerShdw>
              </a:effectLst>
              <a:latin typeface="Times New Roman (Headings)"/>
              <a:cs typeface="Times New Roman" panose="02020603050405020304" pitchFamily="18" charset="0"/>
            </a:endParaRPr>
          </a:p>
          <a:p>
            <a:r>
              <a:rPr lang="en-US" sz="3200" b="1" dirty="0">
                <a:ln w="11430"/>
                <a:solidFill>
                  <a:srgbClr val="FF3300"/>
                </a:solidFill>
                <a:effectLst>
                  <a:outerShdw blurRad="50800" dist="39000" dir="5460000" algn="tl">
                    <a:srgbClr val="000000">
                      <a:alpha val="38000"/>
                    </a:srgbClr>
                  </a:outerShdw>
                </a:effectLst>
                <a:latin typeface="Times New Roman (Headings)"/>
                <a:cs typeface="Times New Roman" panose="02020603050405020304" pitchFamily="18" charset="0"/>
              </a:rPr>
              <a:t>TRƯỜNG THCS DƯƠNG HÀ</a:t>
            </a:r>
          </a:p>
        </p:txBody>
      </p:sp>
    </p:spTree>
    <p:extLst>
      <p:ext uri="{BB962C8B-B14F-4D97-AF65-F5344CB8AC3E}">
        <p14:creationId xmlns:p14="http://schemas.microsoft.com/office/powerpoint/2010/main" val="6517719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456944" y="2830175"/>
            <a:ext cx="9150096" cy="1569660"/>
          </a:xfrm>
          <a:prstGeom prst="rect">
            <a:avLst/>
          </a:prstGeom>
        </p:spPr>
        <p:txBody>
          <a:bodyPr wrap="square">
            <a:spAutoFit/>
          </a:bodyPr>
          <a:lstStyle/>
          <a:p>
            <a:pPr indent="228600" algn="ctr">
              <a:lnSpc>
                <a:spcPct val="150000"/>
              </a:lnSpc>
              <a:spcAft>
                <a:spcPts val="0"/>
              </a:spcAft>
            </a:pPr>
            <a:r>
              <a:rPr lang="pt-BR" sz="3200" b="1" smtClean="0">
                <a:solidFill>
                  <a:schemeClr val="accent1">
                    <a:lumMod val="75000"/>
                  </a:schemeClr>
                </a:solidFill>
                <a:latin typeface="Times New Roman" panose="02020603050405020304" pitchFamily="18" charset="0"/>
                <a:ea typeface="Times" panose="020B0500000000000000" pitchFamily="34" charset="0"/>
                <a:cs typeface="Times New Roman" panose="02020603050405020304" pitchFamily="18" charset="0"/>
              </a:rPr>
              <a:t>MỘT </a:t>
            </a:r>
            <a:r>
              <a:rPr lang="pt-BR" sz="3200" b="1">
                <a:solidFill>
                  <a:schemeClr val="accent1">
                    <a:lumMod val="75000"/>
                  </a:schemeClr>
                </a:solidFill>
                <a:latin typeface="Times New Roman" panose="02020603050405020304" pitchFamily="18" charset="0"/>
                <a:ea typeface="Times" panose="020B0500000000000000" pitchFamily="34" charset="0"/>
                <a:cs typeface="Times New Roman" panose="02020603050405020304" pitchFamily="18" charset="0"/>
              </a:rPr>
              <a:t>SỐ GIẢI PHÁP ĐẨY MẠNH MÔ HÌNH XANH, SẠCH, ĐẸP, AN TOÀN.</a:t>
            </a:r>
            <a:endParaRPr lang="en-US" sz="3200" b="1">
              <a:solidFill>
                <a:schemeClr val="accent1">
                  <a:lumMod val="75000"/>
                </a:schemeClr>
              </a:solidFill>
              <a:latin typeface="Times New Roman" panose="02020603050405020304" pitchFamily="18" charset="0"/>
              <a:ea typeface="Times" panose="020B0500000000000000" pitchFamily="34" charset="0"/>
              <a:cs typeface="Times New Roman" panose="02020603050405020304" pitchFamily="18" charset="0"/>
            </a:endParaRPr>
          </a:p>
        </p:txBody>
      </p:sp>
      <p:sp>
        <p:nvSpPr>
          <p:cNvPr id="5" name="Rectangle 4"/>
          <p:cNvSpPr/>
          <p:nvPr/>
        </p:nvSpPr>
        <p:spPr>
          <a:xfrm>
            <a:off x="794408" y="1340441"/>
            <a:ext cx="10591800" cy="1311449"/>
          </a:xfrm>
          <a:prstGeom prst="rect">
            <a:avLst/>
          </a:prstGeom>
        </p:spPr>
        <p:txBody>
          <a:bodyPr wrap="square">
            <a:spAutoFit/>
          </a:bodyPr>
          <a:lstStyle/>
          <a:p>
            <a:pPr algn="ctr">
              <a:lnSpc>
                <a:spcPct val="150000"/>
              </a:lnSpc>
            </a:pPr>
            <a:r>
              <a:rPr lang="en-US" sz="6000" b="1" dirty="0">
                <a:solidFill>
                  <a:schemeClr val="accent1">
                    <a:lumMod val="75000"/>
                  </a:schemeClr>
                </a:solidFill>
                <a:latin typeface="Times New Roman" panose="02020603050405020304" pitchFamily="18" charset="0"/>
                <a:cs typeface="Times New Roman" panose="02020603050405020304" pitchFamily="18" charset="0"/>
              </a:rPr>
              <a:t>THAM LUẬN</a:t>
            </a:r>
            <a:endParaRPr lang="en-US" sz="6000"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6" name="Rectangle 5"/>
          <p:cNvSpPr/>
          <p:nvPr/>
        </p:nvSpPr>
        <p:spPr>
          <a:xfrm>
            <a:off x="794408" y="4840080"/>
            <a:ext cx="10591800" cy="646331"/>
          </a:xfrm>
          <a:prstGeom prst="rect">
            <a:avLst/>
          </a:prstGeom>
        </p:spPr>
        <p:txBody>
          <a:bodyPr wrap="square">
            <a:spAutoFit/>
          </a:bodyPr>
          <a:lstStyle/>
          <a:p>
            <a:pPr algn="ctr"/>
            <a:r>
              <a:rPr lang="en-US" sz="3600" dirty="0">
                <a:solidFill>
                  <a:schemeClr val="accent1">
                    <a:lumMod val="75000"/>
                  </a:schemeClr>
                </a:solidFill>
                <a:latin typeface="Times New Roman" panose="02020603050405020304" pitchFamily="18" charset="0"/>
                <a:cs typeface="Times New Roman" panose="02020603050405020304" pitchFamily="18" charset="0"/>
              </a:rPr>
              <a:t>Đ/c</a:t>
            </a:r>
            <a:r>
              <a:rPr lang="en-US" sz="3600">
                <a:solidFill>
                  <a:schemeClr val="accent1">
                    <a:lumMod val="75000"/>
                  </a:schemeClr>
                </a:solidFill>
                <a:latin typeface="Times New Roman" panose="02020603050405020304" pitchFamily="18" charset="0"/>
                <a:cs typeface="Times New Roman" panose="02020603050405020304" pitchFamily="18" charset="0"/>
              </a:rPr>
              <a:t>: </a:t>
            </a:r>
            <a:r>
              <a:rPr lang="en-US" sz="3600" smtClean="0">
                <a:solidFill>
                  <a:schemeClr val="accent1">
                    <a:lumMod val="75000"/>
                  </a:schemeClr>
                </a:solidFill>
                <a:latin typeface="Times New Roman" panose="02020603050405020304" pitchFamily="18" charset="0"/>
                <a:cs typeface="Times New Roman" panose="02020603050405020304" pitchFamily="18" charset="0"/>
              </a:rPr>
              <a:t>Đặng Thị Nga </a:t>
            </a:r>
            <a:r>
              <a:rPr lang="en-US" sz="3600" dirty="0">
                <a:solidFill>
                  <a:schemeClr val="accent1">
                    <a:lumMod val="75000"/>
                  </a:schemeClr>
                </a:solidFill>
                <a:latin typeface="Times New Roman" panose="02020603050405020304" pitchFamily="18" charset="0"/>
                <a:cs typeface="Times New Roman" panose="02020603050405020304" pitchFamily="18" charset="0"/>
              </a:rPr>
              <a:t>– </a:t>
            </a:r>
            <a:r>
              <a:rPr lang="en-US" sz="3600" err="1">
                <a:solidFill>
                  <a:schemeClr val="accent1">
                    <a:lumMod val="75000"/>
                  </a:schemeClr>
                </a:solidFill>
                <a:latin typeface="Times New Roman" panose="02020603050405020304" pitchFamily="18" charset="0"/>
                <a:cs typeface="Times New Roman" panose="02020603050405020304" pitchFamily="18" charset="0"/>
              </a:rPr>
              <a:t>Tổ</a:t>
            </a:r>
            <a:r>
              <a:rPr lang="en-US" sz="3600">
                <a:solidFill>
                  <a:schemeClr val="accent1">
                    <a:lumMod val="75000"/>
                  </a:schemeClr>
                </a:solidFill>
                <a:latin typeface="Times New Roman" panose="02020603050405020304" pitchFamily="18" charset="0"/>
                <a:cs typeface="Times New Roman" panose="02020603050405020304" pitchFamily="18" charset="0"/>
              </a:rPr>
              <a:t> </a:t>
            </a:r>
            <a:r>
              <a:rPr lang="en-US" sz="3600" smtClean="0">
                <a:solidFill>
                  <a:schemeClr val="accent1">
                    <a:lumMod val="75000"/>
                  </a:schemeClr>
                </a:solidFill>
                <a:latin typeface="Times New Roman" panose="02020603050405020304" pitchFamily="18" charset="0"/>
                <a:cs typeface="Times New Roman" panose="02020603050405020304" pitchFamily="18" charset="0"/>
              </a:rPr>
              <a:t>Văn phòng</a:t>
            </a:r>
            <a:endParaRPr lang="en-US" sz="3600" dirty="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17174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38937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567407" y="2869430"/>
            <a:ext cx="11624593" cy="1189493"/>
          </a:xfrm>
          <a:prstGeom prst="rect">
            <a:avLst/>
          </a:prstGeom>
        </p:spPr>
        <p:txBody>
          <a:bodyPr wrap="none">
            <a:spAutoFit/>
          </a:bodyPr>
          <a:lstStyle/>
          <a:p>
            <a:pPr algn="ctr">
              <a:lnSpc>
                <a:spcPct val="150000"/>
              </a:lnSpc>
            </a:pPr>
            <a:r>
              <a:rPr lang="en-US" sz="5400" b="1" smtClean="0">
                <a:solidFill>
                  <a:srgbClr val="FF0000"/>
                </a:solidFill>
                <a:latin typeface="Times New Roman" panose="02020603050405020304" pitchFamily="18" charset="0"/>
                <a:cs typeface="Times New Roman" panose="02020603050405020304" pitchFamily="18" charset="0"/>
              </a:rPr>
              <a:t>BẦU BAN THANH TRA NHÂN DÂN </a:t>
            </a:r>
            <a:endParaRPr lang="en-US" sz="54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409741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06627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237488" y="1412855"/>
            <a:ext cx="9616440" cy="4247317"/>
          </a:xfrm>
          <a:prstGeom prst="rect">
            <a:avLst/>
          </a:prstGeom>
        </p:spPr>
        <p:txBody>
          <a:bodyPr wrap="square">
            <a:spAutoFit/>
          </a:bodyPr>
          <a:lstStyle/>
          <a:p>
            <a:pPr algn="ctr">
              <a:lnSpc>
                <a:spcPct val="150000"/>
              </a:lnSpc>
            </a:pPr>
            <a:r>
              <a:rPr lang="en-US" sz="3600" b="1" smtClean="0">
                <a:solidFill>
                  <a:schemeClr val="accent1">
                    <a:lumMod val="75000"/>
                  </a:schemeClr>
                </a:solidFill>
                <a:latin typeface="Times New Roman" panose="02020603050405020304" pitchFamily="18" charset="0"/>
                <a:cs typeface="Times New Roman" panose="02020603050405020304" pitchFamily="18" charset="0"/>
              </a:rPr>
              <a:t>PHÁT ĐỘNG PHONG TRÀO THI ĐUA VÀ THÔNG QUA KẾ HOẠCH PHỐI HỢP GIỮA NHÀ TRƯỜNG VÀ BCH CÔNG ĐOÀN VỀ VIỆC THỰC HIỆN CÁC NHIỆM VỤ TRỌNG TÂM CỦA NĂM HỌC 2022 - 2023. </a:t>
            </a:r>
            <a:endParaRPr lang="en-US" sz="3600" b="1">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45584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70514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29612" y="2286000"/>
            <a:ext cx="11381388" cy="2677656"/>
          </a:xfrm>
          <a:prstGeom prst="rect">
            <a:avLst/>
          </a:prstGeom>
        </p:spPr>
        <p:txBody>
          <a:bodyPr wrap="square">
            <a:spAutoFit/>
          </a:bodyPr>
          <a:lstStyle/>
          <a:p>
            <a:pPr algn="ctr"/>
            <a:r>
              <a:rPr lang="en-US" sz="6000" b="1" dirty="0">
                <a:solidFill>
                  <a:schemeClr val="accent1">
                    <a:lumMod val="75000"/>
                  </a:schemeClr>
                </a:solidFill>
                <a:latin typeface="Times New Roman" panose="02020603050405020304" pitchFamily="18" charset="0"/>
                <a:cs typeface="Times New Roman" panose="02020603050405020304" pitchFamily="18" charset="0"/>
              </a:rPr>
              <a:t>NGHỊ QUYẾT </a:t>
            </a:r>
          </a:p>
          <a:p>
            <a:pPr algn="ctr"/>
            <a:endParaRPr lang="en-US" sz="3600" b="1" dirty="0">
              <a:solidFill>
                <a:schemeClr val="accent1">
                  <a:lumMod val="75000"/>
                </a:schemeClr>
              </a:solidFill>
              <a:latin typeface="Times New Roman" panose="02020603050405020304" pitchFamily="18" charset="0"/>
              <a:cs typeface="Times New Roman" panose="02020603050405020304" pitchFamily="18" charset="0"/>
            </a:endParaRPr>
          </a:p>
          <a:p>
            <a:pPr algn="ctr"/>
            <a:r>
              <a:rPr lang="en-US" sz="3600" b="1" dirty="0">
                <a:solidFill>
                  <a:schemeClr val="accent1">
                    <a:lumMod val="75000"/>
                  </a:schemeClr>
                </a:solidFill>
                <a:latin typeface="Times New Roman" panose="02020603050405020304" pitchFamily="18" charset="0"/>
                <a:cs typeface="Times New Roman" panose="02020603050405020304" pitchFamily="18" charset="0"/>
              </a:rPr>
              <a:t>HỘI NGHỊ CÁN BỘ - VIÊN CHỨC</a:t>
            </a:r>
          </a:p>
          <a:p>
            <a:pPr algn="ctr"/>
            <a:r>
              <a:rPr lang="en-US" sz="3600" b="1" dirty="0">
                <a:solidFill>
                  <a:schemeClr val="accent1">
                    <a:lumMod val="75000"/>
                  </a:schemeClr>
                </a:solidFill>
                <a:latin typeface="Times New Roman" panose="02020603050405020304" pitchFamily="18" charset="0"/>
                <a:cs typeface="Times New Roman" panose="02020603050405020304" pitchFamily="18" charset="0"/>
              </a:rPr>
              <a:t>NĂM </a:t>
            </a:r>
            <a:r>
              <a:rPr lang="en-US" sz="3600" b="1">
                <a:solidFill>
                  <a:schemeClr val="accent1">
                    <a:lumMod val="75000"/>
                  </a:schemeClr>
                </a:solidFill>
                <a:latin typeface="Times New Roman" panose="02020603050405020304" pitchFamily="18" charset="0"/>
                <a:cs typeface="Times New Roman" panose="02020603050405020304" pitchFamily="18" charset="0"/>
              </a:rPr>
              <a:t>HỌC </a:t>
            </a:r>
            <a:r>
              <a:rPr lang="en-US" sz="3600" b="1" smtClean="0">
                <a:solidFill>
                  <a:schemeClr val="accent1">
                    <a:lumMod val="75000"/>
                  </a:schemeClr>
                </a:solidFill>
                <a:latin typeface="Times New Roman" panose="02020603050405020304" pitchFamily="18" charset="0"/>
                <a:cs typeface="Times New Roman" panose="02020603050405020304" pitchFamily="18" charset="0"/>
              </a:rPr>
              <a:t>2022-2023</a:t>
            </a:r>
            <a:endParaRPr lang="en-US" sz="3600" b="1" dirty="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50894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69083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99614" y="1524000"/>
            <a:ext cx="11381388" cy="4093428"/>
          </a:xfrm>
          <a:prstGeom prst="rect">
            <a:avLst/>
          </a:prstGeom>
        </p:spPr>
        <p:txBody>
          <a:bodyPr wrap="square">
            <a:spAutoFit/>
          </a:bodyPr>
          <a:lstStyle/>
          <a:p>
            <a:pPr algn="ctr"/>
            <a:r>
              <a:rPr lang="en-US" sz="3600" b="1" dirty="0">
                <a:ln w="11430"/>
                <a:solidFill>
                  <a:srgbClr val="FF3300"/>
                </a:solidFill>
                <a:effectLst>
                  <a:outerShdw blurRad="50800" dist="39000" dir="5460000" algn="tl">
                    <a:srgbClr val="000000">
                      <a:alpha val="38000"/>
                    </a:srgbClr>
                  </a:outerShdw>
                </a:effectLst>
                <a:latin typeface="Times New Roman (Headings)"/>
              </a:rPr>
              <a:t>XIN CẢM ƠN </a:t>
            </a:r>
            <a:r>
              <a:rPr lang="vi-VN" sz="3600" b="1" dirty="0">
                <a:ln w="11430"/>
                <a:solidFill>
                  <a:srgbClr val="FF3300"/>
                </a:solidFill>
                <a:effectLst>
                  <a:outerShdw blurRad="50800" dist="39000" dir="5460000" algn="tl">
                    <a:srgbClr val="000000">
                      <a:alpha val="38000"/>
                    </a:srgbClr>
                  </a:outerShdw>
                </a:effectLst>
                <a:latin typeface="Times New Roman (Headings)"/>
              </a:rPr>
              <a:t>CÁC VỊ ĐẠI BIỂU</a:t>
            </a:r>
            <a:r>
              <a:rPr lang="en-US" sz="3600" b="1" dirty="0">
                <a:ln w="11430"/>
                <a:solidFill>
                  <a:srgbClr val="FF3300"/>
                </a:solidFill>
                <a:effectLst>
                  <a:outerShdw blurRad="50800" dist="39000" dir="5460000" algn="tl">
                    <a:srgbClr val="000000">
                      <a:alpha val="38000"/>
                    </a:srgbClr>
                  </a:outerShdw>
                </a:effectLst>
                <a:latin typeface="Times New Roman (Headings)"/>
              </a:rPr>
              <a:t> </a:t>
            </a:r>
            <a:r>
              <a:rPr lang="en-US" sz="3600" b="1" dirty="0">
                <a:ln w="11430"/>
                <a:solidFill>
                  <a:srgbClr val="FF3300"/>
                </a:solidFill>
                <a:effectLst>
                  <a:outerShdw blurRad="50800" dist="39000" dir="5460000" algn="tl">
                    <a:srgbClr val="000000">
                      <a:alpha val="38000"/>
                    </a:srgbClr>
                  </a:outerShdw>
                </a:effectLst>
                <a:latin typeface="Times New Roman (Headings)"/>
                <a:cs typeface="Times New Roman" panose="02020603050405020304" pitchFamily="18" charset="0"/>
              </a:rPr>
              <a:t>VỀ DỰ</a:t>
            </a:r>
            <a:r>
              <a:rPr lang="en-US" sz="3600" b="1" dirty="0">
                <a:ln w="11430"/>
                <a:solidFill>
                  <a:srgbClr val="FF3300"/>
                </a:solidFill>
                <a:effectLst>
                  <a:outerShdw blurRad="50800" dist="39000" dir="5460000" algn="tl">
                    <a:srgbClr val="000000">
                      <a:alpha val="38000"/>
                    </a:srgbClr>
                  </a:outerShdw>
                </a:effectLst>
                <a:latin typeface="Times New Roman (Headings)"/>
              </a:rPr>
              <a:t/>
            </a:r>
            <a:br>
              <a:rPr lang="en-US" sz="3600" b="1" dirty="0">
                <a:ln w="11430"/>
                <a:solidFill>
                  <a:srgbClr val="FF3300"/>
                </a:solidFill>
                <a:effectLst>
                  <a:outerShdw blurRad="50800" dist="39000" dir="5460000" algn="tl">
                    <a:srgbClr val="000000">
                      <a:alpha val="38000"/>
                    </a:srgbClr>
                  </a:outerShdw>
                </a:effectLst>
                <a:latin typeface="Times New Roman (Headings)"/>
              </a:rPr>
            </a:br>
            <a:r>
              <a:rPr lang="en-US" sz="3600" b="1" dirty="0">
                <a:ln w="11430"/>
                <a:solidFill>
                  <a:srgbClr val="FF3300"/>
                </a:solidFill>
                <a:effectLst>
                  <a:outerShdw blurRad="50800" dist="39000" dir="5460000" algn="tl">
                    <a:srgbClr val="000000">
                      <a:alpha val="38000"/>
                    </a:srgbClr>
                  </a:outerShdw>
                </a:effectLst>
                <a:latin typeface="Times New Roman (Headings)"/>
              </a:rPr>
              <a:t> </a:t>
            </a:r>
            <a:r>
              <a:rPr lang="en-US" sz="3600" b="1" dirty="0">
                <a:ln w="11430"/>
                <a:solidFill>
                  <a:srgbClr val="FF3300"/>
                </a:solidFill>
                <a:effectLst>
                  <a:outerShdw blurRad="50800" dist="39000" dir="5460000" algn="tl">
                    <a:srgbClr val="000000">
                      <a:alpha val="38000"/>
                    </a:srgbClr>
                  </a:outerShdw>
                </a:effectLst>
                <a:latin typeface="Times New Roman (Headings)"/>
                <a:cs typeface="Times New Roman" panose="02020603050405020304" pitchFamily="18" charset="0"/>
              </a:rPr>
              <a:t>HỘI NGHỊ CÁN BỘ - VIÊN CHỨC</a:t>
            </a:r>
          </a:p>
          <a:p>
            <a:pPr algn="ctr"/>
            <a:r>
              <a:rPr lang="en-US" sz="3600" b="1" dirty="0">
                <a:ln w="11430"/>
                <a:solidFill>
                  <a:srgbClr val="FF3300"/>
                </a:solidFill>
                <a:effectLst>
                  <a:outerShdw blurRad="50800" dist="39000" dir="5460000" algn="tl">
                    <a:srgbClr val="000000">
                      <a:alpha val="38000"/>
                    </a:srgbClr>
                  </a:outerShdw>
                </a:effectLst>
                <a:latin typeface="Times New Roman (Headings)"/>
                <a:cs typeface="Times New Roman" panose="02020603050405020304" pitchFamily="18" charset="0"/>
              </a:rPr>
              <a:t>NĂM </a:t>
            </a:r>
            <a:r>
              <a:rPr lang="en-US" sz="3600" b="1">
                <a:ln w="11430"/>
                <a:solidFill>
                  <a:srgbClr val="FF3300"/>
                </a:solidFill>
                <a:effectLst>
                  <a:outerShdw blurRad="50800" dist="39000" dir="5460000" algn="tl">
                    <a:srgbClr val="000000">
                      <a:alpha val="38000"/>
                    </a:srgbClr>
                  </a:outerShdw>
                </a:effectLst>
                <a:latin typeface="Times New Roman (Headings)"/>
                <a:cs typeface="Times New Roman" panose="02020603050405020304" pitchFamily="18" charset="0"/>
              </a:rPr>
              <a:t>HỌC </a:t>
            </a:r>
            <a:r>
              <a:rPr lang="en-US" sz="3600" b="1" smtClean="0">
                <a:ln w="11430"/>
                <a:solidFill>
                  <a:srgbClr val="FF3300"/>
                </a:solidFill>
                <a:effectLst>
                  <a:outerShdw blurRad="50800" dist="39000" dir="5460000" algn="tl">
                    <a:srgbClr val="000000">
                      <a:alpha val="38000"/>
                    </a:srgbClr>
                  </a:outerShdw>
                </a:effectLst>
                <a:latin typeface="Times New Roman (Headings)"/>
                <a:cs typeface="Times New Roman" panose="02020603050405020304" pitchFamily="18" charset="0"/>
              </a:rPr>
              <a:t>2022 </a:t>
            </a:r>
            <a:r>
              <a:rPr lang="en-US" sz="3600" b="1">
                <a:ln w="11430"/>
                <a:solidFill>
                  <a:srgbClr val="FF3300"/>
                </a:solidFill>
                <a:effectLst>
                  <a:outerShdw blurRad="50800" dist="39000" dir="5460000" algn="tl">
                    <a:srgbClr val="000000">
                      <a:alpha val="38000"/>
                    </a:srgbClr>
                  </a:outerShdw>
                </a:effectLst>
                <a:latin typeface="Times New Roman (Headings)"/>
                <a:cs typeface="Times New Roman" panose="02020603050405020304" pitchFamily="18" charset="0"/>
              </a:rPr>
              <a:t>– </a:t>
            </a:r>
            <a:r>
              <a:rPr lang="en-US" sz="3600" b="1" smtClean="0">
                <a:ln w="11430"/>
                <a:solidFill>
                  <a:srgbClr val="FF3300"/>
                </a:solidFill>
                <a:effectLst>
                  <a:outerShdw blurRad="50800" dist="39000" dir="5460000" algn="tl">
                    <a:srgbClr val="000000">
                      <a:alpha val="38000"/>
                    </a:srgbClr>
                  </a:outerShdw>
                </a:effectLst>
                <a:latin typeface="Times New Roman (Headings)"/>
                <a:cs typeface="Times New Roman" panose="02020603050405020304" pitchFamily="18" charset="0"/>
              </a:rPr>
              <a:t>2023</a:t>
            </a:r>
            <a:endParaRPr lang="en-US" sz="3600" b="1" dirty="0">
              <a:ln w="11430"/>
              <a:solidFill>
                <a:srgbClr val="FF3300"/>
              </a:solidFill>
              <a:effectLst>
                <a:outerShdw blurRad="50800" dist="39000" dir="5460000" algn="tl">
                  <a:srgbClr val="000000">
                    <a:alpha val="38000"/>
                  </a:srgbClr>
                </a:outerShdw>
              </a:effectLst>
              <a:latin typeface="Times New Roman (Headings)"/>
              <a:cs typeface="Times New Roman" panose="02020603050405020304" pitchFamily="18" charset="0"/>
            </a:endParaRPr>
          </a:p>
          <a:p>
            <a:pPr algn="ctr"/>
            <a:r>
              <a:rPr lang="en-US" sz="3600" b="1" dirty="0">
                <a:ln w="11430"/>
                <a:solidFill>
                  <a:srgbClr val="FF3300"/>
                </a:solidFill>
                <a:effectLst>
                  <a:outerShdw blurRad="50800" dist="39000" dir="5460000" algn="tl">
                    <a:srgbClr val="000000">
                      <a:alpha val="38000"/>
                    </a:srgbClr>
                  </a:outerShdw>
                </a:effectLst>
                <a:latin typeface="Times New Roman (Headings)"/>
                <a:cs typeface="Times New Roman" panose="02020603050405020304" pitchFamily="18" charset="0"/>
              </a:rPr>
              <a:t>TRƯỜNG THCS DƯƠNG HÀ</a:t>
            </a:r>
          </a:p>
          <a:p>
            <a:pPr algn="ctr"/>
            <a:endParaRPr lang="en-US" sz="3600" b="1" dirty="0">
              <a:ln w="11430"/>
              <a:solidFill>
                <a:srgbClr val="FF3300"/>
              </a:solidFill>
              <a:effectLst>
                <a:outerShdw blurRad="50800" dist="39000" dir="5460000" algn="tl">
                  <a:srgbClr val="000000">
                    <a:alpha val="38000"/>
                  </a:srgbClr>
                </a:outerShdw>
              </a:effectLst>
              <a:latin typeface="Times New Roman (Headings)"/>
              <a:cs typeface="Times New Roman" panose="02020603050405020304" pitchFamily="18" charset="0"/>
            </a:endParaRPr>
          </a:p>
          <a:p>
            <a:pPr algn="ctr"/>
            <a:r>
              <a:rPr lang="en-US" sz="4000" b="1" dirty="0">
                <a:solidFill>
                  <a:srgbClr val="FF3300"/>
                </a:solidFill>
                <a:effectLst>
                  <a:outerShdw blurRad="38100" dist="38100" dir="2700000" algn="tl">
                    <a:srgbClr val="000000">
                      <a:alpha val="43137"/>
                    </a:srgbClr>
                  </a:outerShdw>
                </a:effectLst>
              </a:rPr>
              <a:t>XIN KÍNH CHÚC SỨC KHOẺ </a:t>
            </a:r>
          </a:p>
          <a:p>
            <a:pPr algn="ctr"/>
            <a:r>
              <a:rPr lang="en-US" sz="4000" b="1" dirty="0">
                <a:solidFill>
                  <a:srgbClr val="FF3300"/>
                </a:solidFill>
                <a:effectLst>
                  <a:outerShdw blurRad="38100" dist="38100" dir="2700000" algn="tl">
                    <a:srgbClr val="000000">
                      <a:alpha val="43137"/>
                    </a:srgbClr>
                  </a:outerShdw>
                </a:effectLst>
              </a:rPr>
              <a:t>CÁC VỊ ĐẠI BIỂU, CÁC VỊ KHÁCH QUÝ. </a:t>
            </a:r>
            <a:endParaRPr lang="en-US" sz="4000" b="1" dirty="0">
              <a:ln w="11430"/>
              <a:solidFill>
                <a:srgbClr val="FF3300"/>
              </a:solidFill>
              <a:effectLst>
                <a:outerShdw blurRad="38100" dist="38100" dir="2700000" algn="tl">
                  <a:srgbClr val="000000">
                    <a:alpha val="43137"/>
                  </a:srgbClr>
                </a:outerShdw>
              </a:effectLst>
              <a:latin typeface="Times New Roman (Headings)"/>
              <a:cs typeface="Times New Roman" panose="02020603050405020304" pitchFamily="18" charset="0"/>
            </a:endParaRPr>
          </a:p>
        </p:txBody>
      </p:sp>
    </p:spTree>
    <p:extLst>
      <p:ext uri="{BB962C8B-B14F-4D97-AF65-F5344CB8AC3E}">
        <p14:creationId xmlns:p14="http://schemas.microsoft.com/office/powerpoint/2010/main" val="34469393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865490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25D9E2-7C77-4950-8719-DC71050E603B}"/>
              </a:ext>
            </a:extLst>
          </p:cNvPr>
          <p:cNvSpPr/>
          <p:nvPr/>
        </p:nvSpPr>
        <p:spPr>
          <a:xfrm>
            <a:off x="2439309" y="2895600"/>
            <a:ext cx="7301999" cy="1103700"/>
          </a:xfrm>
          <a:prstGeom prst="rect">
            <a:avLst/>
          </a:prstGeom>
        </p:spPr>
        <p:txBody>
          <a:bodyPr wrap="none">
            <a:spAutoFit/>
          </a:bodyPr>
          <a:lstStyle/>
          <a:p>
            <a:pPr lvl="0" algn="ctr">
              <a:lnSpc>
                <a:spcPct val="120000"/>
              </a:lnSpc>
            </a:pPr>
            <a:r>
              <a:rPr lang="en-US" sz="6000" b="1" dirty="0">
                <a:solidFill>
                  <a:srgbClr val="FF0000"/>
                </a:solidFill>
                <a:latin typeface="Times New Roman" panose="02020603050405020304" pitchFamily="18" charset="0"/>
                <a:cs typeface="Times New Roman" panose="02020603050405020304" pitchFamily="18" charset="0"/>
              </a:rPr>
              <a:t>NGHI LỄ CHÀO CỜ</a:t>
            </a:r>
            <a:endParaRPr lang="vi-VN" sz="6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261615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55993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Quốc ca Việt Nam (Không lời) - Nền cờ Việt Na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5478181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25D9E2-7C77-4950-8719-DC71050E603B}"/>
              </a:ext>
            </a:extLst>
          </p:cNvPr>
          <p:cNvSpPr/>
          <p:nvPr/>
        </p:nvSpPr>
        <p:spPr>
          <a:xfrm>
            <a:off x="3559166" y="2717896"/>
            <a:ext cx="5062283" cy="1421928"/>
          </a:xfrm>
          <a:prstGeom prst="rect">
            <a:avLst/>
          </a:prstGeom>
        </p:spPr>
        <p:txBody>
          <a:bodyPr wrap="none">
            <a:spAutoFit/>
          </a:bodyPr>
          <a:lstStyle/>
          <a:p>
            <a:pPr lvl="0" algn="ctr">
              <a:lnSpc>
                <a:spcPct val="120000"/>
              </a:lnSpc>
            </a:pPr>
            <a:r>
              <a:rPr lang="en-US" sz="3600" b="1" dirty="0">
                <a:solidFill>
                  <a:srgbClr val="FF0000"/>
                </a:solidFill>
                <a:latin typeface="Times New Roman" panose="02020603050405020304" pitchFamily="18" charset="0"/>
                <a:cs typeface="Times New Roman" panose="02020603050405020304" pitchFamily="18" charset="0"/>
              </a:rPr>
              <a:t>TUYÊN BỐ LÝ DO </a:t>
            </a:r>
          </a:p>
          <a:p>
            <a:pPr lvl="0" algn="ctr">
              <a:lnSpc>
                <a:spcPct val="120000"/>
              </a:lnSpc>
            </a:pPr>
            <a:r>
              <a:rPr lang="en-US" sz="3600" b="1" dirty="0">
                <a:solidFill>
                  <a:srgbClr val="FF0000"/>
                </a:solidFill>
                <a:latin typeface="Times New Roman" panose="02020603050405020304" pitchFamily="18" charset="0"/>
                <a:cs typeface="Times New Roman" panose="02020603050405020304" pitchFamily="18" charset="0"/>
              </a:rPr>
              <a:t>GIỚI THIỆU ĐẠI BIỂU</a:t>
            </a:r>
            <a:endParaRPr lang="vi-VN"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340754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91771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25D9E2-7C77-4950-8719-DC71050E603B}"/>
              </a:ext>
            </a:extLst>
          </p:cNvPr>
          <p:cNvSpPr/>
          <p:nvPr/>
        </p:nvSpPr>
        <p:spPr>
          <a:xfrm>
            <a:off x="1518308" y="2362200"/>
            <a:ext cx="9144000" cy="1274195"/>
          </a:xfrm>
          <a:prstGeom prst="rect">
            <a:avLst/>
          </a:prstGeom>
        </p:spPr>
        <p:txBody>
          <a:bodyPr wrap="square">
            <a:spAutoFit/>
          </a:bodyPr>
          <a:lstStyle/>
          <a:p>
            <a:pPr lvl="0" algn="ctr">
              <a:lnSpc>
                <a:spcPct val="120000"/>
              </a:lnSpc>
            </a:pPr>
            <a:r>
              <a:rPr lang="vi-VN" sz="3200" b="1" dirty="0">
                <a:solidFill>
                  <a:srgbClr val="FF0000"/>
                </a:solidFill>
                <a:latin typeface="Times New Roman" panose="02020603050405020304" pitchFamily="18" charset="0"/>
                <a:cs typeface="Times New Roman" panose="02020603050405020304" pitchFamily="18" charset="0"/>
              </a:rPr>
              <a:t>THÔNG </a:t>
            </a:r>
            <a:r>
              <a:rPr lang="en-US" sz="3200" b="1" dirty="0">
                <a:solidFill>
                  <a:srgbClr val="FF0000"/>
                </a:solidFill>
                <a:latin typeface="Times New Roman" panose="02020603050405020304" pitchFamily="18" charset="0"/>
                <a:cs typeface="Times New Roman" panose="02020603050405020304" pitchFamily="18" charset="0"/>
              </a:rPr>
              <a:t>QUA </a:t>
            </a:r>
          </a:p>
          <a:p>
            <a:pPr lvl="0" algn="ctr">
              <a:lnSpc>
                <a:spcPct val="120000"/>
              </a:lnSpc>
            </a:pPr>
            <a:r>
              <a:rPr lang="en-US" sz="3200" b="1" dirty="0">
                <a:solidFill>
                  <a:srgbClr val="FF0000"/>
                </a:solidFill>
                <a:latin typeface="Times New Roman" panose="02020603050405020304" pitchFamily="18" charset="0"/>
                <a:cs typeface="Times New Roman" panose="02020603050405020304" pitchFamily="18" charset="0"/>
              </a:rPr>
              <a:t>CHƯƠNG TRÌNH LÀM VIỆC</a:t>
            </a:r>
            <a:endParaRPr lang="vi-VN"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63785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56616" y="1322291"/>
            <a:ext cx="11594592" cy="4893647"/>
          </a:xfrm>
          <a:prstGeom prst="rect">
            <a:avLst/>
          </a:prstGeom>
        </p:spPr>
        <p:txBody>
          <a:bodyPr wrap="square">
            <a:spAutoFit/>
          </a:bodyPr>
          <a:lstStyle/>
          <a:p>
            <a:pPr algn="just">
              <a:spcAft>
                <a:spcPts val="0"/>
              </a:spcAft>
            </a:pPr>
            <a:r>
              <a:rPr lang="pt-BR" sz="2600" spc="40">
                <a:solidFill>
                  <a:schemeClr val="accent1">
                    <a:lumMod val="75000"/>
                  </a:schemeClr>
                </a:solidFill>
                <a:latin typeface="Times New Roman" panose="02020603050405020304" pitchFamily="18" charset="0"/>
                <a:ea typeface="MS Mincho" panose="02020609040205080304" pitchFamily="49" charset="-128"/>
              </a:rPr>
              <a:t>Phần 1: Chào cờ, tuyên bố lý do, giới thiệu đại biểu </a:t>
            </a:r>
            <a:endParaRPr lang="en-US" sz="2600" spc="40">
              <a:solidFill>
                <a:schemeClr val="accent1">
                  <a:lumMod val="75000"/>
                </a:schemeClr>
              </a:solidFill>
              <a:latin typeface="Times New Roman" panose="02020603050405020304" pitchFamily="18" charset="0"/>
              <a:ea typeface="MS Mincho" panose="02020609040205080304" pitchFamily="49" charset="-128"/>
            </a:endParaRPr>
          </a:p>
          <a:p>
            <a:pPr algn="just">
              <a:spcAft>
                <a:spcPts val="0"/>
              </a:spcAft>
            </a:pPr>
            <a:r>
              <a:rPr lang="pt-BR" sz="2600" spc="40">
                <a:solidFill>
                  <a:schemeClr val="accent1">
                    <a:lumMod val="75000"/>
                  </a:schemeClr>
                </a:solidFill>
                <a:latin typeface="Times New Roman" panose="02020603050405020304" pitchFamily="18" charset="0"/>
                <a:ea typeface="MS Mincho" panose="02020609040205080304" pitchFamily="49" charset="-128"/>
              </a:rPr>
              <a:t>Phần 2: Bầu đoàn chủ tịch đoàn thư ký.</a:t>
            </a:r>
            <a:endParaRPr lang="en-US" sz="2600" spc="40">
              <a:solidFill>
                <a:schemeClr val="accent1">
                  <a:lumMod val="75000"/>
                </a:schemeClr>
              </a:solidFill>
              <a:latin typeface="Times New Roman" panose="02020603050405020304" pitchFamily="18" charset="0"/>
              <a:ea typeface="MS Mincho" panose="02020609040205080304" pitchFamily="49" charset="-128"/>
            </a:endParaRPr>
          </a:p>
          <a:p>
            <a:pPr algn="just">
              <a:spcAft>
                <a:spcPts val="0"/>
              </a:spcAft>
            </a:pPr>
            <a:r>
              <a:rPr lang="pt-BR" sz="2600" spc="40">
                <a:solidFill>
                  <a:schemeClr val="accent1">
                    <a:lumMod val="75000"/>
                  </a:schemeClr>
                </a:solidFill>
                <a:latin typeface="Times New Roman" panose="02020603050405020304" pitchFamily="18" charset="0"/>
                <a:ea typeface="MS Mincho" panose="02020609040205080304" pitchFamily="49" charset="-128"/>
              </a:rPr>
              <a:t>Phần 3: Thông qua chương trình hội nghị</a:t>
            </a:r>
            <a:endParaRPr lang="en-US" sz="2600" spc="40">
              <a:solidFill>
                <a:schemeClr val="accent1">
                  <a:lumMod val="75000"/>
                </a:schemeClr>
              </a:solidFill>
              <a:latin typeface="Times New Roman" panose="02020603050405020304" pitchFamily="18" charset="0"/>
              <a:ea typeface="MS Mincho" panose="02020609040205080304" pitchFamily="49" charset="-128"/>
            </a:endParaRPr>
          </a:p>
          <a:p>
            <a:pPr algn="just">
              <a:spcAft>
                <a:spcPts val="0"/>
              </a:spcAft>
            </a:pPr>
            <a:r>
              <a:rPr lang="pt-BR" sz="2600" spc="40">
                <a:solidFill>
                  <a:schemeClr val="accent1">
                    <a:lumMod val="75000"/>
                  </a:schemeClr>
                </a:solidFill>
                <a:latin typeface="Times New Roman" panose="02020603050405020304" pitchFamily="18" charset="0"/>
                <a:ea typeface="MS Mincho" panose="02020609040205080304" pitchFamily="49" charset="-128"/>
              </a:rPr>
              <a:t>Phần 4: Các báo cáo trình bày tại Hội nghị.</a:t>
            </a:r>
            <a:endParaRPr lang="en-US" sz="2600" spc="40">
              <a:solidFill>
                <a:schemeClr val="accent1">
                  <a:lumMod val="75000"/>
                </a:schemeClr>
              </a:solidFill>
              <a:latin typeface="Times New Roman" panose="02020603050405020304" pitchFamily="18" charset="0"/>
              <a:ea typeface="MS Mincho" panose="02020609040205080304" pitchFamily="49" charset="-128"/>
            </a:endParaRPr>
          </a:p>
          <a:p>
            <a:pPr algn="just">
              <a:spcAft>
                <a:spcPts val="0"/>
              </a:spcAft>
            </a:pPr>
            <a:r>
              <a:rPr lang="pt-BR" sz="2600" spc="40">
                <a:solidFill>
                  <a:schemeClr val="accent1">
                    <a:lumMod val="75000"/>
                  </a:schemeClr>
                </a:solidFill>
                <a:latin typeface="Times New Roman" panose="02020603050405020304" pitchFamily="18" charset="0"/>
                <a:ea typeface="MS Mincho" panose="02020609040205080304" pitchFamily="49" charset="-128"/>
              </a:rPr>
              <a:t>Phần 5: Thảo luận tại hội nghị.</a:t>
            </a:r>
            <a:endParaRPr lang="en-US" sz="2600" spc="40">
              <a:solidFill>
                <a:schemeClr val="accent1">
                  <a:lumMod val="75000"/>
                </a:schemeClr>
              </a:solidFill>
              <a:latin typeface="Times New Roman" panose="02020603050405020304" pitchFamily="18" charset="0"/>
              <a:ea typeface="MS Mincho" panose="02020609040205080304" pitchFamily="49" charset="-128"/>
            </a:endParaRPr>
          </a:p>
          <a:p>
            <a:pPr algn="just">
              <a:spcAft>
                <a:spcPts val="0"/>
              </a:spcAft>
            </a:pPr>
            <a:r>
              <a:rPr lang="pt-BR" sz="2600" spc="40">
                <a:solidFill>
                  <a:schemeClr val="accent1">
                    <a:lumMod val="75000"/>
                  </a:schemeClr>
                </a:solidFill>
                <a:latin typeface="Times New Roman" panose="02020603050405020304" pitchFamily="18" charset="0"/>
                <a:ea typeface="MS Mincho" panose="02020609040205080304" pitchFamily="49" charset="-128"/>
              </a:rPr>
              <a:t>Phần 6: Hiệu trưởng tiếp thu các ý kiến, giải đáp thắc mắc, kiến nghị của CBGV. </a:t>
            </a:r>
            <a:endParaRPr lang="en-US" sz="2600" spc="40">
              <a:solidFill>
                <a:schemeClr val="accent1">
                  <a:lumMod val="75000"/>
                </a:schemeClr>
              </a:solidFill>
              <a:latin typeface="Times New Roman" panose="02020603050405020304" pitchFamily="18" charset="0"/>
              <a:ea typeface="MS Mincho" panose="02020609040205080304" pitchFamily="49" charset="-128"/>
            </a:endParaRPr>
          </a:p>
          <a:p>
            <a:pPr algn="just">
              <a:spcAft>
                <a:spcPts val="0"/>
              </a:spcAft>
            </a:pPr>
            <a:r>
              <a:rPr lang="pt-BR" sz="2600" spc="40">
                <a:solidFill>
                  <a:schemeClr val="accent1">
                    <a:lumMod val="75000"/>
                  </a:schemeClr>
                </a:solidFill>
                <a:latin typeface="Times New Roman" panose="02020603050405020304" pitchFamily="18" charset="0"/>
                <a:ea typeface="MS Mincho" panose="02020609040205080304" pitchFamily="49" charset="-128"/>
              </a:rPr>
              <a:t>Phần 7: Bầu ban thanh tra nhân dân</a:t>
            </a:r>
            <a:endParaRPr lang="en-US" sz="2600" spc="40">
              <a:solidFill>
                <a:schemeClr val="accent1">
                  <a:lumMod val="75000"/>
                </a:schemeClr>
              </a:solidFill>
              <a:latin typeface="Times New Roman" panose="02020603050405020304" pitchFamily="18" charset="0"/>
              <a:ea typeface="MS Mincho" panose="02020609040205080304" pitchFamily="49" charset="-128"/>
            </a:endParaRPr>
          </a:p>
          <a:p>
            <a:pPr algn="just">
              <a:spcAft>
                <a:spcPts val="0"/>
              </a:spcAft>
            </a:pPr>
            <a:r>
              <a:rPr lang="pt-BR" sz="2600" spc="40">
                <a:solidFill>
                  <a:schemeClr val="accent1">
                    <a:lumMod val="75000"/>
                  </a:schemeClr>
                </a:solidFill>
                <a:latin typeface="Times New Roman" panose="02020603050405020304" pitchFamily="18" charset="0"/>
                <a:ea typeface="MS Mincho" panose="02020609040205080304" pitchFamily="49" charset="-128"/>
              </a:rPr>
              <a:t>Phần 8: Phát biểu của lãnh đạo cấp trên, đại biểu. Hiệu trưởng đáp từ</a:t>
            </a:r>
            <a:endParaRPr lang="en-US" sz="2600" spc="40">
              <a:solidFill>
                <a:schemeClr val="accent1">
                  <a:lumMod val="75000"/>
                </a:schemeClr>
              </a:solidFill>
              <a:latin typeface="Times New Roman" panose="02020603050405020304" pitchFamily="18" charset="0"/>
              <a:ea typeface="MS Mincho" panose="02020609040205080304" pitchFamily="49" charset="-128"/>
            </a:endParaRPr>
          </a:p>
          <a:p>
            <a:pPr algn="just">
              <a:spcAft>
                <a:spcPts val="0"/>
              </a:spcAft>
            </a:pPr>
            <a:r>
              <a:rPr lang="pt-BR" sz="2600" spc="40">
                <a:solidFill>
                  <a:schemeClr val="accent1">
                    <a:lumMod val="75000"/>
                  </a:schemeClr>
                </a:solidFill>
                <a:latin typeface="Times New Roman" panose="02020603050405020304" pitchFamily="18" charset="0"/>
                <a:ea typeface="MS Mincho" panose="02020609040205080304" pitchFamily="49" charset="-128"/>
              </a:rPr>
              <a:t>Phần 9: Phát động thi đua năm học </a:t>
            </a:r>
            <a:r>
              <a:rPr lang="en-US" sz="2600" spc="40">
                <a:solidFill>
                  <a:schemeClr val="accent1">
                    <a:lumMod val="75000"/>
                  </a:schemeClr>
                </a:solidFill>
                <a:latin typeface="Times New Roman" panose="02020603050405020304" pitchFamily="18" charset="0"/>
                <a:ea typeface="MS Mincho" panose="02020609040205080304" pitchFamily="49" charset="-128"/>
              </a:rPr>
              <a:t>2022- 2023 </a:t>
            </a:r>
          </a:p>
          <a:p>
            <a:pPr algn="just">
              <a:spcAft>
                <a:spcPts val="0"/>
              </a:spcAft>
            </a:pPr>
            <a:r>
              <a:rPr lang="en-US" sz="2600" spc="40">
                <a:solidFill>
                  <a:schemeClr val="accent1">
                    <a:lumMod val="75000"/>
                  </a:schemeClr>
                </a:solidFill>
                <a:latin typeface="Times New Roman" panose="02020603050405020304" pitchFamily="18" charset="0"/>
                <a:ea typeface="MS Mincho" panose="02020609040205080304" pitchFamily="49" charset="-128"/>
              </a:rPr>
              <a:t>Thông qua cam kết, ký giao ước trách nhiệm giữa Công đoàn và BGH nhà trường.</a:t>
            </a:r>
          </a:p>
          <a:p>
            <a:pPr algn="just">
              <a:spcAft>
                <a:spcPts val="0"/>
              </a:spcAft>
            </a:pPr>
            <a:r>
              <a:rPr lang="pt-BR" sz="2600" spc="40">
                <a:solidFill>
                  <a:schemeClr val="accent1">
                    <a:lumMod val="75000"/>
                  </a:schemeClr>
                </a:solidFill>
                <a:latin typeface="Times New Roman" panose="02020603050405020304" pitchFamily="18" charset="0"/>
                <a:ea typeface="MS Mincho" panose="02020609040205080304" pitchFamily="49" charset="-128"/>
              </a:rPr>
              <a:t>Phần 10: Thư ký thông qua dự thảo nghị quyết Hội nghị CBCCVC.</a:t>
            </a:r>
            <a:endParaRPr lang="en-US" sz="2600" spc="40">
              <a:solidFill>
                <a:schemeClr val="accent1">
                  <a:lumMod val="75000"/>
                </a:schemeClr>
              </a:solidFill>
              <a:latin typeface="Times New Roman" panose="02020603050405020304" pitchFamily="18" charset="0"/>
              <a:ea typeface="MS Mincho" panose="02020609040205080304" pitchFamily="49" charset="-128"/>
            </a:endParaRPr>
          </a:p>
          <a:p>
            <a:r>
              <a:rPr lang="pt-BR" sz="2600" spc="40">
                <a:solidFill>
                  <a:schemeClr val="accent1">
                    <a:lumMod val="75000"/>
                  </a:schemeClr>
                </a:solidFill>
                <a:latin typeface="Times New Roman" panose="02020603050405020304" pitchFamily="18" charset="0"/>
                <a:ea typeface="MS Mincho" panose="02020609040205080304" pitchFamily="49" charset="-128"/>
              </a:rPr>
              <a:t>Phần 11: Bế mạc Hội nghị.</a:t>
            </a:r>
            <a:endParaRPr lang="en-US" sz="2600" spc="40">
              <a:solidFill>
                <a:schemeClr val="accent1">
                  <a:lumMod val="75000"/>
                </a:schemeClr>
              </a:solidFill>
              <a:latin typeface="Times New Roman" panose="02020603050405020304" pitchFamily="18" charset="0"/>
              <a:ea typeface="MS Mincho" panose="02020609040205080304" pitchFamily="49" charset="-128"/>
            </a:endParaRPr>
          </a:p>
        </p:txBody>
      </p:sp>
    </p:spTree>
    <p:extLst>
      <p:ext uri="{BB962C8B-B14F-4D97-AF65-F5344CB8AC3E}">
        <p14:creationId xmlns:p14="http://schemas.microsoft.com/office/powerpoint/2010/main" val="27027395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68302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TotalTime>
  <Words>442</Words>
  <Application>Microsoft Office PowerPoint</Application>
  <PresentationFormat>Widescreen</PresentationFormat>
  <Paragraphs>48</Paragraphs>
  <Slides>30</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Arial</vt:lpstr>
      <vt:lpstr>Calibri</vt:lpstr>
      <vt:lpstr>Calibri Light</vt:lpstr>
      <vt:lpstr>MS Mincho</vt:lpstr>
      <vt:lpstr>Times</vt:lpstr>
      <vt:lpstr>Times New Roman</vt:lpstr>
      <vt:lpstr>Times New Roman (Headings)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12</cp:revision>
  <dcterms:created xsi:type="dcterms:W3CDTF">2022-10-08T02:32:24Z</dcterms:created>
  <dcterms:modified xsi:type="dcterms:W3CDTF">2022-10-08T03:48:07Z</dcterms:modified>
</cp:coreProperties>
</file>